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91" r:id="rId3"/>
    <p:sldId id="292" r:id="rId4"/>
    <p:sldId id="293" r:id="rId5"/>
    <p:sldId id="294" r:id="rId6"/>
    <p:sldId id="295" r:id="rId7"/>
    <p:sldId id="296" r:id="rId8"/>
    <p:sldId id="299" r:id="rId9"/>
    <p:sldId id="297" r:id="rId10"/>
    <p:sldId id="298" r:id="rId11"/>
    <p:sldId id="300" r:id="rId12"/>
    <p:sldId id="301" r:id="rId13"/>
    <p:sldId id="302" r:id="rId14"/>
    <p:sldId id="303" r:id="rId15"/>
    <p:sldId id="306" r:id="rId16"/>
    <p:sldId id="304" r:id="rId17"/>
    <p:sldId id="307" r:id="rId18"/>
    <p:sldId id="308" r:id="rId19"/>
    <p:sldId id="305" r:id="rId20"/>
    <p:sldId id="309" r:id="rId21"/>
    <p:sldId id="310" r:id="rId22"/>
    <p:sldId id="311" r:id="rId23"/>
    <p:sldId id="275"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032"/>
    <a:srgbClr val="FFFF00"/>
    <a:srgbClr val="FCD6C1"/>
    <a:srgbClr val="FFE3D5"/>
    <a:srgbClr val="EDEEE9"/>
    <a:srgbClr val="F9A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76309" autoAdjust="0"/>
  </p:normalViewPr>
  <p:slideViewPr>
    <p:cSldViewPr snapToGrid="0" showGuides="1">
      <p:cViewPr varScale="1">
        <p:scale>
          <a:sx n="78" d="100"/>
          <a:sy n="78" d="100"/>
        </p:scale>
        <p:origin x="1805" y="72"/>
      </p:cViewPr>
      <p:guideLst>
        <p:guide orient="horz" pos="164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E6395994-F4F5-61D2-35D3-9537F2C40B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0C0CD91-334B-5D20-05BD-6DEA3EDD06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845FD0-2AED-44D0-ACC9-776E804268FE}" type="datetimeFigureOut">
              <a:rPr lang="zh-TW" altLang="en-US" smtClean="0"/>
              <a:t>2022/12/6</a:t>
            </a:fld>
            <a:endParaRPr lang="zh-TW" altLang="en-US"/>
          </a:p>
        </p:txBody>
      </p:sp>
      <p:sp>
        <p:nvSpPr>
          <p:cNvPr id="4" name="頁尾版面配置區 3">
            <a:extLst>
              <a:ext uri="{FF2B5EF4-FFF2-40B4-BE49-F238E27FC236}">
                <a16:creationId xmlns:a16="http://schemas.microsoft.com/office/drawing/2014/main" id="{2A03A7C0-761E-2D92-E618-1F4A40D076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A7AA355-BC14-C773-88C3-49C103C1E5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3FADE9-71F2-4FDF-931B-BD98D45969B7}" type="slidenum">
              <a:rPr lang="zh-TW" altLang="en-US" smtClean="0"/>
              <a:t>‹#›</a:t>
            </a:fld>
            <a:endParaRPr lang="zh-TW" altLang="en-US"/>
          </a:p>
        </p:txBody>
      </p:sp>
    </p:spTree>
    <p:extLst>
      <p:ext uri="{BB962C8B-B14F-4D97-AF65-F5344CB8AC3E}">
        <p14:creationId xmlns:p14="http://schemas.microsoft.com/office/powerpoint/2010/main" val="362227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9372E-6FE6-442E-9CC4-0C2B48B537AE}" type="datetimeFigureOut">
              <a:rPr lang="zh-CN" altLang="en-US" smtClean="0"/>
              <a:t>2022/12/6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78727-3F8D-4443-A339-1BF112340783}" type="slidenum">
              <a:rPr lang="zh-CN" altLang="en-US" smtClean="0"/>
              <a:t>‹#›</a:t>
            </a:fld>
            <a:endParaRPr lang="zh-CN" altLang="en-US"/>
          </a:p>
        </p:txBody>
      </p:sp>
    </p:spTree>
    <p:extLst>
      <p:ext uri="{BB962C8B-B14F-4D97-AF65-F5344CB8AC3E}">
        <p14:creationId xmlns:p14="http://schemas.microsoft.com/office/powerpoint/2010/main" val="34362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a:t>
            </a:fld>
            <a:endParaRPr lang="zh-CN" altLang="en-US"/>
          </a:p>
        </p:txBody>
      </p:sp>
    </p:spTree>
    <p:extLst>
      <p:ext uri="{BB962C8B-B14F-4D97-AF65-F5344CB8AC3E}">
        <p14:creationId xmlns:p14="http://schemas.microsoft.com/office/powerpoint/2010/main" val="210952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主要是自動化的功能使用率跟頭部的活動做分析</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10</a:t>
            </a:fld>
            <a:endParaRPr lang="zh-CN" altLang="en-US"/>
          </a:p>
        </p:txBody>
      </p:sp>
    </p:spTree>
    <p:extLst>
      <p:ext uri="{BB962C8B-B14F-4D97-AF65-F5344CB8AC3E}">
        <p14:creationId xmlns:p14="http://schemas.microsoft.com/office/powerpoint/2010/main" val="347853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2</a:t>
            </a:r>
          </a:p>
          <a:p>
            <a:r>
              <a:rPr lang="zh-TW" altLang="en-US" dirty="0"/>
              <a:t>上面 </a:t>
            </a:r>
            <a:r>
              <a:rPr lang="en-US" altLang="zh-TW" dirty="0"/>
              <a:t>:</a:t>
            </a:r>
            <a:r>
              <a:rPr lang="zh-TW" altLang="en-US" dirty="0"/>
              <a:t> 道路限速 </a:t>
            </a:r>
            <a:r>
              <a:rPr lang="en-US" altLang="zh-TW" dirty="0"/>
              <a:t>(</a:t>
            </a:r>
            <a:r>
              <a:rPr lang="zh-TW" altLang="en-US" dirty="0"/>
              <a:t>使用可能性、觀察時間</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下面 </a:t>
            </a:r>
            <a:r>
              <a:rPr lang="en-US" altLang="zh-TW" dirty="0"/>
              <a:t>:</a:t>
            </a:r>
            <a:r>
              <a:rPr lang="zh-TW" altLang="en-US" dirty="0"/>
              <a:t> 道路類型 </a:t>
            </a:r>
            <a:r>
              <a:rPr lang="en-US" altLang="zh-TW" dirty="0"/>
              <a:t>(</a:t>
            </a:r>
            <a:r>
              <a:rPr lang="zh-TW" altLang="en-US" dirty="0"/>
              <a:t>使用可能性、觀察時間</a:t>
            </a:r>
            <a:r>
              <a:rPr lang="en-US" altLang="zh-TW" dirty="0"/>
              <a:t>)</a:t>
            </a:r>
          </a:p>
          <a:p>
            <a:r>
              <a:rPr lang="en-US" altLang="zh-TW" dirty="0"/>
              <a:t>LK</a:t>
            </a:r>
            <a:r>
              <a:rPr lang="zh-TW" altLang="en-US" dirty="0"/>
              <a:t> </a:t>
            </a:r>
            <a:r>
              <a:rPr lang="en-US" altLang="zh-TW" dirty="0"/>
              <a:t>sb</a:t>
            </a:r>
            <a:r>
              <a:rPr lang="zh-TW" altLang="en-US" dirty="0"/>
              <a:t> 表示車道保持待命</a:t>
            </a:r>
            <a:endParaRPr lang="en-US" altLang="zh-TW" dirty="0"/>
          </a:p>
          <a:p>
            <a:endParaRPr lang="en-US" altLang="zh-TW" dirty="0"/>
          </a:p>
          <a:p>
            <a:r>
              <a:rPr lang="zh-TW" altLang="en-US" dirty="0"/>
              <a:t>基線條件下</a:t>
            </a:r>
            <a:endParaRPr lang="en-US" altLang="zh-TW" dirty="0"/>
          </a:p>
          <a:p>
            <a:r>
              <a:rPr lang="zh-TW" altLang="en-US" dirty="0"/>
              <a:t>對特斯拉的駕駛員</a:t>
            </a:r>
            <a:endParaRPr lang="en-US" altLang="zh-TW" dirty="0"/>
          </a:p>
          <a:p>
            <a:r>
              <a:rPr lang="zh-TW" altLang="en-US" dirty="0"/>
              <a:t>有</a:t>
            </a:r>
            <a:r>
              <a:rPr lang="en-US" altLang="zh-TW" dirty="0"/>
              <a:t>16</a:t>
            </a:r>
            <a:r>
              <a:rPr lang="zh-TW" altLang="en-US" dirty="0"/>
              <a:t>次的基線行程非常短</a:t>
            </a:r>
            <a:r>
              <a:rPr lang="en-US" altLang="zh-TW" dirty="0"/>
              <a:t>(0.2%</a:t>
            </a:r>
            <a:r>
              <a:rPr lang="zh-TW" altLang="en-US" dirty="0"/>
              <a:t>的時間在高速公路上</a:t>
            </a:r>
            <a:r>
              <a:rPr lang="en-US" altLang="zh-TW" dirty="0"/>
              <a:t>)</a:t>
            </a:r>
            <a:r>
              <a:rPr lang="zh-TW" altLang="en-US" dirty="0"/>
              <a:t>，被歸類在狀態錯誤</a:t>
            </a:r>
            <a:endParaRPr lang="en-US" altLang="zh-TW" dirty="0"/>
          </a:p>
          <a:p>
            <a:r>
              <a:rPr lang="zh-TW" altLang="en-US" dirty="0"/>
              <a:t>對</a:t>
            </a:r>
            <a:r>
              <a:rPr lang="en-US" altLang="zh-TW" dirty="0"/>
              <a:t>BMW</a:t>
            </a:r>
            <a:r>
              <a:rPr lang="zh-TW" altLang="en-US" dirty="0"/>
              <a:t>的駕駛員</a:t>
            </a:r>
            <a:endParaRPr lang="en-US" altLang="zh-TW" dirty="0"/>
          </a:p>
          <a:p>
            <a:r>
              <a:rPr lang="zh-TW" altLang="en-US" dirty="0"/>
              <a:t>有</a:t>
            </a:r>
            <a:r>
              <a:rPr lang="en-US" altLang="zh-TW" dirty="0"/>
              <a:t>15</a:t>
            </a:r>
            <a:r>
              <a:rPr lang="zh-TW" altLang="en-US" dirty="0"/>
              <a:t>次的基線，使用了自動化，因此分析被排除在外</a:t>
            </a:r>
            <a:endParaRPr lang="en-US" altLang="zh-TW" dirty="0"/>
          </a:p>
          <a:p>
            <a:endParaRPr lang="en-US" altLang="zh-TW" dirty="0"/>
          </a:p>
          <a:p>
            <a:r>
              <a:rPr lang="zh-TW" altLang="en-US" dirty="0"/>
              <a:t>實驗條件下</a:t>
            </a:r>
            <a:br>
              <a:rPr lang="en-US" altLang="zh-TW" dirty="0"/>
            </a:br>
            <a:r>
              <a:rPr lang="zh-TW" altLang="en-US" dirty="0"/>
              <a:t>總共有</a:t>
            </a:r>
            <a:r>
              <a:rPr lang="en-US" altLang="zh-TW" dirty="0"/>
              <a:t>50.4%</a:t>
            </a:r>
            <a:r>
              <a:rPr lang="zh-TW" altLang="en-US" dirty="0"/>
              <a:t>的時間為手動駕駛，</a:t>
            </a:r>
            <a:r>
              <a:rPr lang="en-US" altLang="zh-TW" dirty="0"/>
              <a:t>1.6%</a:t>
            </a:r>
            <a:r>
              <a:rPr lang="zh-TW" altLang="en-US" dirty="0"/>
              <a:t>的時間使用</a:t>
            </a:r>
            <a:r>
              <a:rPr lang="en-US" altLang="zh-TW" dirty="0"/>
              <a:t>ACC</a:t>
            </a:r>
            <a:r>
              <a:rPr lang="zh-TW" altLang="en-US" dirty="0"/>
              <a:t>，</a:t>
            </a:r>
            <a:r>
              <a:rPr lang="en-US" altLang="zh-TW" dirty="0"/>
              <a:t>32.9%</a:t>
            </a:r>
            <a:r>
              <a:rPr lang="zh-TW" altLang="en-US" dirty="0"/>
              <a:t>的時間使用</a:t>
            </a:r>
            <a:r>
              <a:rPr lang="en-US" altLang="zh-TW" dirty="0"/>
              <a:t>ACC+LK</a:t>
            </a:r>
          </a:p>
          <a:p>
            <a:r>
              <a:rPr lang="en-US" altLang="zh-TW" dirty="0"/>
              <a:t>ACC+LK</a:t>
            </a:r>
            <a:r>
              <a:rPr lang="zh-TW" altLang="en-US" dirty="0"/>
              <a:t>的使用次數最多</a:t>
            </a:r>
            <a:r>
              <a:rPr lang="en-US" altLang="zh-TW" dirty="0"/>
              <a:t>(</a:t>
            </a:r>
            <a:r>
              <a:rPr lang="zh-TW" altLang="en-US" dirty="0"/>
              <a:t>特斯拉</a:t>
            </a:r>
            <a:r>
              <a:rPr lang="en-US" altLang="zh-TW" dirty="0"/>
              <a:t>63%</a:t>
            </a:r>
            <a:r>
              <a:rPr lang="zh-TW" altLang="en-US" dirty="0"/>
              <a:t>、</a:t>
            </a:r>
            <a:r>
              <a:rPr lang="en-US" altLang="zh-TW" dirty="0"/>
              <a:t>BMW56.6%)</a:t>
            </a:r>
            <a:r>
              <a:rPr lang="zh-TW" altLang="en-US" dirty="0"/>
              <a:t>，大多駕駛員都傾向這個功能</a:t>
            </a:r>
            <a:endParaRPr lang="en-US" altLang="zh-TW" dirty="0"/>
          </a:p>
          <a:p>
            <a:r>
              <a:rPr lang="zh-TW" altLang="en-US" dirty="0"/>
              <a:t>限速低於</a:t>
            </a:r>
            <a:r>
              <a:rPr lang="en-US" altLang="zh-TW" dirty="0"/>
              <a:t>70km/</a:t>
            </a:r>
            <a:r>
              <a:rPr lang="en-US" altLang="zh-TW" dirty="0" err="1"/>
              <a:t>hr</a:t>
            </a:r>
            <a:r>
              <a:rPr lang="zh-TW" altLang="en-US" dirty="0"/>
              <a:t>時，很少使用自動化</a:t>
            </a:r>
            <a:r>
              <a:rPr lang="en-US" altLang="zh-TW" dirty="0"/>
              <a:t>(&lt;8%)</a:t>
            </a:r>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11</a:t>
            </a:fld>
            <a:endParaRPr lang="zh-CN" altLang="en-US"/>
          </a:p>
        </p:txBody>
      </p:sp>
    </p:spTree>
    <p:extLst>
      <p:ext uri="{BB962C8B-B14F-4D97-AF65-F5344CB8AC3E}">
        <p14:creationId xmlns:p14="http://schemas.microsoft.com/office/powerpoint/2010/main" val="912245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3</a:t>
            </a:r>
          </a:p>
          <a:p>
            <a:r>
              <a:rPr lang="zh-TW" altLang="en-US" dirty="0"/>
              <a:t>上面 </a:t>
            </a:r>
            <a:r>
              <a:rPr lang="en-US" altLang="zh-TW" dirty="0"/>
              <a:t>:</a:t>
            </a:r>
            <a:r>
              <a:rPr lang="zh-TW" altLang="en-US" dirty="0"/>
              <a:t> 道路類型</a:t>
            </a:r>
            <a:endParaRPr lang="en-US" altLang="zh-TW" dirty="0"/>
          </a:p>
          <a:p>
            <a:r>
              <a:rPr lang="zh-TW" altLang="en-US" dirty="0"/>
              <a:t>下面 </a:t>
            </a:r>
            <a:r>
              <a:rPr lang="en-US" altLang="zh-TW" dirty="0"/>
              <a:t>:</a:t>
            </a:r>
            <a:r>
              <a:rPr lang="zh-TW" altLang="en-US" dirty="0"/>
              <a:t> 高速公路</a:t>
            </a:r>
            <a:endParaRPr lang="en-US" altLang="zh-TW" dirty="0"/>
          </a:p>
          <a:p>
            <a:endParaRPr lang="en-US" altLang="zh-TW" dirty="0"/>
          </a:p>
          <a:p>
            <a:r>
              <a:rPr lang="zh-TW" altLang="en-US" dirty="0"/>
              <a:t>限速低於</a:t>
            </a:r>
            <a:r>
              <a:rPr lang="en-US" altLang="zh-TW" dirty="0"/>
              <a:t>70km/</a:t>
            </a:r>
            <a:r>
              <a:rPr lang="en-US" altLang="zh-TW" dirty="0" err="1"/>
              <a:t>hr</a:t>
            </a:r>
            <a:r>
              <a:rPr lang="zh-TW" altLang="en-US" dirty="0"/>
              <a:t>時，很少使用自動化</a:t>
            </a:r>
            <a:endParaRPr lang="en-US" altLang="zh-TW" dirty="0"/>
          </a:p>
          <a:p>
            <a:r>
              <a:rPr lang="zh-TW" altLang="en-US" dirty="0"/>
              <a:t>在高速公路上，時速低於</a:t>
            </a:r>
            <a:r>
              <a:rPr lang="en-US" altLang="zh-TW" dirty="0"/>
              <a:t>30km/</a:t>
            </a:r>
            <a:r>
              <a:rPr lang="en-US" altLang="zh-TW" dirty="0" err="1"/>
              <a:t>hr</a:t>
            </a:r>
            <a:r>
              <a:rPr lang="en-US" altLang="zh-TW" dirty="0"/>
              <a:t>(</a:t>
            </a:r>
            <a:r>
              <a:rPr lang="zh-TW" altLang="en-US" dirty="0"/>
              <a:t>走走停停</a:t>
            </a:r>
            <a:r>
              <a:rPr lang="en-US" altLang="zh-TW" dirty="0"/>
              <a:t>)</a:t>
            </a:r>
            <a:r>
              <a:rPr lang="zh-TW" altLang="en-US" dirty="0"/>
              <a:t>及時速高於</a:t>
            </a:r>
            <a:r>
              <a:rPr lang="en-US" altLang="zh-TW" dirty="0"/>
              <a:t>80km/</a:t>
            </a:r>
            <a:r>
              <a:rPr lang="en-US" altLang="zh-TW" dirty="0" err="1"/>
              <a:t>hr</a:t>
            </a:r>
            <a:r>
              <a:rPr lang="zh-TW" altLang="en-US" dirty="0"/>
              <a:t>的情況下最常使用自動化</a:t>
            </a:r>
            <a:endParaRPr lang="en-US" altLang="zh-TW" dirty="0"/>
          </a:p>
          <a:p>
            <a:endParaRPr lang="en-US" altLang="zh-TW" dirty="0"/>
          </a:p>
          <a:p>
            <a:r>
              <a:rPr lang="en-US" altLang="zh-TW" dirty="0"/>
              <a:t>BMW</a:t>
            </a:r>
            <a:r>
              <a:rPr lang="zh-TW" altLang="en-US" dirty="0"/>
              <a:t>常在</a:t>
            </a:r>
            <a:r>
              <a:rPr lang="en-US" altLang="zh-TW" dirty="0"/>
              <a:t>30~80km/</a:t>
            </a:r>
            <a:r>
              <a:rPr lang="en-US" altLang="zh-TW" dirty="0" err="1"/>
              <a:t>hr</a:t>
            </a:r>
            <a:r>
              <a:rPr lang="zh-TW" altLang="en-US" dirty="0"/>
              <a:t>的時速使用</a:t>
            </a:r>
            <a:r>
              <a:rPr lang="en-US" altLang="zh-TW" dirty="0"/>
              <a:t>LK</a:t>
            </a:r>
            <a:r>
              <a:rPr lang="zh-TW" altLang="en-US" dirty="0"/>
              <a:t>，表明縱向自動化在密集的交通條件下不受信任</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12</a:t>
            </a:fld>
            <a:endParaRPr lang="zh-CN" altLang="en-US"/>
          </a:p>
        </p:txBody>
      </p:sp>
    </p:spTree>
    <p:extLst>
      <p:ext uri="{BB962C8B-B14F-4D97-AF65-F5344CB8AC3E}">
        <p14:creationId xmlns:p14="http://schemas.microsoft.com/office/powerpoint/2010/main" val="317188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4</a:t>
            </a:r>
          </a:p>
          <a:p>
            <a:r>
              <a:rPr lang="zh-TW" altLang="en-US" dirty="0"/>
              <a:t>上面 </a:t>
            </a:r>
            <a:r>
              <a:rPr lang="en-US" altLang="zh-TW" dirty="0"/>
              <a:t>:</a:t>
            </a:r>
            <a:r>
              <a:rPr lang="zh-TW" altLang="en-US" dirty="0"/>
              <a:t> 道路類型</a:t>
            </a:r>
            <a:endParaRPr lang="en-US" altLang="zh-TW" dirty="0"/>
          </a:p>
          <a:p>
            <a:r>
              <a:rPr lang="zh-TW" altLang="en-US" dirty="0"/>
              <a:t>下面 </a:t>
            </a:r>
            <a:r>
              <a:rPr lang="en-US" altLang="zh-TW" dirty="0"/>
              <a:t>:</a:t>
            </a:r>
            <a:r>
              <a:rPr lang="zh-TW" altLang="en-US" dirty="0"/>
              <a:t> 高速公路</a:t>
            </a:r>
            <a:endParaRPr lang="en-US" altLang="zh-TW" dirty="0"/>
          </a:p>
          <a:p>
            <a:endParaRPr lang="en-US" altLang="zh-TW" dirty="0"/>
          </a:p>
          <a:p>
            <a:r>
              <a:rPr lang="zh-TW" altLang="en-US" dirty="0"/>
              <a:t>開始的</a:t>
            </a:r>
            <a:r>
              <a:rPr lang="en-US" altLang="zh-TW" dirty="0"/>
              <a:t>10~20</a:t>
            </a:r>
            <a:r>
              <a:rPr lang="zh-TW" altLang="en-US" dirty="0"/>
              <a:t>分鐘後，自動化的使用就會相對穩定。</a:t>
            </a:r>
            <a:endParaRPr lang="en-US" altLang="zh-TW" dirty="0"/>
          </a:p>
          <a:p>
            <a:endParaRPr lang="en-US" altLang="zh-TW" dirty="0"/>
          </a:p>
          <a:p>
            <a:r>
              <a:rPr lang="zh-TW" altLang="en-US" dirty="0"/>
              <a:t>在</a:t>
            </a:r>
            <a:r>
              <a:rPr lang="en-US" altLang="zh-TW" dirty="0"/>
              <a:t>BMW</a:t>
            </a:r>
            <a:r>
              <a:rPr lang="zh-TW" altLang="en-US" dirty="0"/>
              <a:t>的數據中，使用可能性在</a:t>
            </a:r>
            <a:r>
              <a:rPr lang="en-US" altLang="zh-TW" dirty="0"/>
              <a:t>30</a:t>
            </a:r>
            <a:r>
              <a:rPr lang="zh-TW" altLang="en-US" dirty="0"/>
              <a:t>分鐘時突然下降是因為在影片的轉換中數據丟失的關係</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13</a:t>
            </a:fld>
            <a:endParaRPr lang="zh-CN" altLang="en-US"/>
          </a:p>
        </p:txBody>
      </p:sp>
    </p:spTree>
    <p:extLst>
      <p:ext uri="{BB962C8B-B14F-4D97-AF65-F5344CB8AC3E}">
        <p14:creationId xmlns:p14="http://schemas.microsoft.com/office/powerpoint/2010/main" val="125090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a:t>
            </a:r>
            <a:r>
              <a:rPr lang="en-US" altLang="zh-TW" dirty="0"/>
              <a:t>5</a:t>
            </a:r>
          </a:p>
          <a:p>
            <a:r>
              <a:rPr lang="zh-TW" altLang="en-US" dirty="0"/>
              <a:t>特斯拉全天使用的自動化是統一的</a:t>
            </a:r>
            <a:endParaRPr lang="en-US" altLang="zh-TW" dirty="0"/>
          </a:p>
          <a:p>
            <a:r>
              <a:rPr lang="en-US" altLang="zh-TW" dirty="0"/>
              <a:t>BMW</a:t>
            </a:r>
            <a:r>
              <a:rPr lang="zh-TW" altLang="en-US" dirty="0"/>
              <a:t>在通勤使段較常用自動化駕駛</a:t>
            </a:r>
            <a:r>
              <a:rPr lang="en-US" altLang="zh-TW" dirty="0"/>
              <a:t>(6~8</a:t>
            </a:r>
            <a:r>
              <a:rPr lang="zh-TW" altLang="en-US" dirty="0"/>
              <a:t>、</a:t>
            </a:r>
            <a:r>
              <a:rPr lang="en-US" altLang="zh-TW" dirty="0"/>
              <a:t>16~18)</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14</a:t>
            </a:fld>
            <a:endParaRPr lang="zh-CN" altLang="en-US"/>
          </a:p>
        </p:txBody>
      </p:sp>
    </p:spTree>
    <p:extLst>
      <p:ext uri="{BB962C8B-B14F-4D97-AF65-F5344CB8AC3E}">
        <p14:creationId xmlns:p14="http://schemas.microsoft.com/office/powerpoint/2010/main" val="160642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分三類，每類</a:t>
            </a:r>
            <a:r>
              <a:rPr lang="en-US" altLang="zh-TW" dirty="0"/>
              <a:t>30</a:t>
            </a:r>
            <a:r>
              <a:rPr lang="zh-TW" altLang="en-US" dirty="0"/>
              <a:t>分鐘</a:t>
            </a:r>
            <a:endParaRPr lang="en-US" altLang="zh-TW" dirty="0"/>
          </a:p>
          <a:p>
            <a:pPr marL="228600" indent="-228600">
              <a:buAutoNum type="arabicPeriod"/>
            </a:pPr>
            <a:r>
              <a:rPr lang="zh-TW" altLang="en-US" dirty="0"/>
              <a:t>手動駕駛高速公路 </a:t>
            </a:r>
            <a:r>
              <a:rPr lang="en-US" altLang="zh-TW" dirty="0"/>
              <a:t>:</a:t>
            </a:r>
            <a:r>
              <a:rPr lang="zh-TW" altLang="en-US" dirty="0"/>
              <a:t> </a:t>
            </a:r>
            <a:r>
              <a:rPr lang="en-US" altLang="zh-TW" dirty="0"/>
              <a:t>40%</a:t>
            </a:r>
            <a:r>
              <a:rPr lang="zh-TW" altLang="en-US" dirty="0"/>
              <a:t>下降至</a:t>
            </a:r>
            <a:r>
              <a:rPr lang="en-US" altLang="zh-TW" dirty="0"/>
              <a:t>27.5%</a:t>
            </a:r>
          </a:p>
          <a:p>
            <a:pPr marL="228600" indent="-228600">
              <a:buAutoNum type="arabicPeriod"/>
            </a:pPr>
            <a:r>
              <a:rPr lang="zh-TW" altLang="en-US" dirty="0"/>
              <a:t>使用</a:t>
            </a:r>
            <a:r>
              <a:rPr lang="en-US" altLang="zh-TW" dirty="0"/>
              <a:t>ACC</a:t>
            </a:r>
            <a:r>
              <a:rPr lang="zh-TW" altLang="en-US" dirty="0"/>
              <a:t> </a:t>
            </a:r>
            <a:r>
              <a:rPr lang="en-US" altLang="zh-TW" dirty="0"/>
              <a:t>:</a:t>
            </a:r>
            <a:r>
              <a:rPr lang="zh-TW" altLang="en-US" dirty="0"/>
              <a:t> 顯著增加</a:t>
            </a:r>
            <a:endParaRPr lang="en-US" altLang="zh-TW" dirty="0"/>
          </a:p>
          <a:p>
            <a:pPr marL="228600" indent="-228600">
              <a:buAutoNum type="arabicPeriod"/>
            </a:pPr>
            <a:r>
              <a:rPr lang="zh-TW" altLang="en-US" dirty="0"/>
              <a:t>使用</a:t>
            </a:r>
            <a:r>
              <a:rPr lang="en-US" altLang="zh-TW" dirty="0"/>
              <a:t>ACC+LK</a:t>
            </a:r>
            <a:r>
              <a:rPr lang="zh-TW" altLang="en-US" dirty="0"/>
              <a:t> </a:t>
            </a:r>
            <a:r>
              <a:rPr lang="en-US" altLang="zh-TW" dirty="0"/>
              <a:t>:</a:t>
            </a:r>
            <a:r>
              <a:rPr lang="zh-TW" altLang="en-US" dirty="0"/>
              <a:t> 不顯著</a:t>
            </a:r>
            <a:endParaRPr lang="en-US" altLang="zh-TW" dirty="0"/>
          </a:p>
          <a:p>
            <a:pPr marL="0" indent="0">
              <a:buNone/>
            </a:pPr>
            <a:r>
              <a:rPr lang="en-US" altLang="zh-TW" dirty="0"/>
              <a:t>---------------</a:t>
            </a:r>
            <a:r>
              <a:rPr lang="zh-TW" altLang="en-US" dirty="0"/>
              <a:t>特斯拉及</a:t>
            </a:r>
            <a:r>
              <a:rPr lang="en-US" altLang="zh-TW" dirty="0"/>
              <a:t>BMW</a:t>
            </a:r>
            <a:r>
              <a:rPr lang="zh-TW" altLang="en-US" dirty="0"/>
              <a:t>是相同的</a:t>
            </a:r>
            <a:endParaRPr lang="en-US" altLang="zh-TW" dirty="0"/>
          </a:p>
          <a:p>
            <a:pPr marL="0" indent="0">
              <a:buNone/>
            </a:pPr>
            <a:endParaRPr lang="en-US" altLang="zh-TW" dirty="0"/>
          </a:p>
          <a:p>
            <a:pPr marL="0" indent="0">
              <a:buNone/>
            </a:pPr>
            <a:r>
              <a:rPr lang="en-US" altLang="zh-TW" dirty="0"/>
              <a:t>23-4</a:t>
            </a:r>
            <a:r>
              <a:rPr lang="zh-TW" altLang="en-US" dirty="0"/>
              <a:t>夜間，小樣本，所以分析排除在外</a:t>
            </a:r>
            <a:endParaRPr lang="en-US" altLang="zh-TW" dirty="0"/>
          </a:p>
          <a:p>
            <a:pPr marL="0" indent="0">
              <a:buNone/>
            </a:pPr>
            <a:r>
              <a:rPr lang="zh-TW" altLang="en-US" dirty="0"/>
              <a:t>特斯拉一天使用的自動化不顯著增加</a:t>
            </a:r>
            <a:endParaRPr lang="en-US" altLang="zh-TW" dirty="0"/>
          </a:p>
          <a:p>
            <a:r>
              <a:rPr lang="en-US" altLang="zh-TW" dirty="0"/>
              <a:t>BMW</a:t>
            </a:r>
            <a:r>
              <a:rPr lang="zh-TW" altLang="en-US" dirty="0"/>
              <a:t>  </a:t>
            </a:r>
            <a:r>
              <a:rPr lang="en-US" altLang="zh-TW" dirty="0"/>
              <a:t>ACC+LK</a:t>
            </a:r>
            <a:r>
              <a:rPr lang="zh-TW" altLang="en-US" dirty="0"/>
              <a:t>和</a:t>
            </a:r>
            <a:r>
              <a:rPr lang="en-US" altLang="zh-TW" dirty="0"/>
              <a:t>LK</a:t>
            </a:r>
            <a:r>
              <a:rPr lang="zh-TW" altLang="en-US" dirty="0"/>
              <a:t>顯著增加，其餘沒有。與其他時段相比，</a:t>
            </a:r>
            <a:r>
              <a:rPr lang="en-US" altLang="zh-TW" dirty="0"/>
              <a:t>ACC+LK</a:t>
            </a:r>
            <a:r>
              <a:rPr lang="zh-TW" altLang="en-US" dirty="0"/>
              <a:t>在夜間使用率顯著減少。與中午時段相比，</a:t>
            </a:r>
            <a:r>
              <a:rPr lang="en-US" altLang="zh-TW" dirty="0"/>
              <a:t>LK</a:t>
            </a:r>
            <a:r>
              <a:rPr lang="zh-TW" altLang="en-US" dirty="0"/>
              <a:t>在早上時段的使用率增加了</a:t>
            </a:r>
            <a:r>
              <a:rPr lang="en-US" altLang="zh-TW" dirty="0"/>
              <a:t>5.1%</a:t>
            </a:r>
            <a:r>
              <a:rPr lang="zh-TW" altLang="en-US" dirty="0"/>
              <a:t>，下午通勤時端減少了</a:t>
            </a:r>
            <a:r>
              <a:rPr lang="en-US" altLang="zh-TW" dirty="0"/>
              <a:t>7.0%</a:t>
            </a:r>
          </a:p>
          <a:p>
            <a:endParaRPr lang="en-US" altLang="zh-TW" dirty="0"/>
          </a:p>
          <a:p>
            <a:r>
              <a:rPr lang="zh-TW" altLang="en-US" dirty="0"/>
              <a:t>在時速</a:t>
            </a:r>
            <a:r>
              <a:rPr lang="en-US" altLang="zh-TW" dirty="0"/>
              <a:t>10~60km/</a:t>
            </a:r>
            <a:r>
              <a:rPr lang="en-US" altLang="zh-TW" dirty="0" err="1"/>
              <a:t>hr</a:t>
            </a:r>
            <a:r>
              <a:rPr lang="zh-TW" altLang="en-US" dirty="0"/>
              <a:t>的情況下，手動駕駛的使用率最高</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15</a:t>
            </a:fld>
            <a:endParaRPr lang="zh-CN" altLang="en-US"/>
          </a:p>
        </p:txBody>
      </p:sp>
    </p:spTree>
    <p:extLst>
      <p:ext uri="{BB962C8B-B14F-4D97-AF65-F5344CB8AC3E}">
        <p14:creationId xmlns:p14="http://schemas.microsoft.com/office/powerpoint/2010/main" val="393078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a:t>23-4</a:t>
            </a:r>
            <a:r>
              <a:rPr lang="zh-TW" altLang="en-US" dirty="0"/>
              <a:t>夜間，小樣本，所以分析排除在外</a:t>
            </a:r>
            <a:endParaRPr lang="en-US" altLang="zh-TW" dirty="0"/>
          </a:p>
          <a:p>
            <a:pPr marL="0" indent="0">
              <a:buNone/>
            </a:pPr>
            <a:r>
              <a:rPr lang="zh-TW" altLang="en-US" dirty="0"/>
              <a:t>特斯拉一天使用的自動化不顯著增加</a:t>
            </a:r>
            <a:endParaRPr lang="en-US" altLang="zh-TW" dirty="0"/>
          </a:p>
          <a:p>
            <a:r>
              <a:rPr lang="en-US" altLang="zh-TW" dirty="0"/>
              <a:t>BMW</a:t>
            </a:r>
            <a:r>
              <a:rPr lang="zh-TW" altLang="en-US" dirty="0"/>
              <a:t>  </a:t>
            </a:r>
            <a:r>
              <a:rPr lang="en-US" altLang="zh-TW" dirty="0"/>
              <a:t>ACC+LK</a:t>
            </a:r>
            <a:r>
              <a:rPr lang="zh-TW" altLang="en-US" dirty="0"/>
              <a:t>和</a:t>
            </a:r>
            <a:r>
              <a:rPr lang="en-US" altLang="zh-TW" dirty="0"/>
              <a:t>LK</a:t>
            </a:r>
            <a:r>
              <a:rPr lang="zh-TW" altLang="en-US" dirty="0"/>
              <a:t>顯著增加，其餘沒有。與其他時段相比，</a:t>
            </a:r>
            <a:r>
              <a:rPr lang="en-US" altLang="zh-TW" dirty="0"/>
              <a:t>ACC+LK</a:t>
            </a:r>
            <a:r>
              <a:rPr lang="zh-TW" altLang="en-US" dirty="0"/>
              <a:t>在夜間使用率顯著減少。與中午時段相比，</a:t>
            </a:r>
            <a:r>
              <a:rPr lang="en-US" altLang="zh-TW" dirty="0"/>
              <a:t>LK</a:t>
            </a:r>
            <a:r>
              <a:rPr lang="zh-TW" altLang="en-US" dirty="0"/>
              <a:t>在早上時段的使用率增加了</a:t>
            </a:r>
            <a:r>
              <a:rPr lang="en-US" altLang="zh-TW" dirty="0"/>
              <a:t>5.1%</a:t>
            </a:r>
            <a:r>
              <a:rPr lang="zh-TW" altLang="en-US" dirty="0"/>
              <a:t>，下午通勤時端減少了</a:t>
            </a:r>
            <a:r>
              <a:rPr lang="en-US" altLang="zh-TW" dirty="0"/>
              <a:t>7.0%</a:t>
            </a:r>
          </a:p>
          <a:p>
            <a:endParaRPr lang="en-US" altLang="zh-TW" dirty="0"/>
          </a:p>
          <a:p>
            <a:r>
              <a:rPr lang="zh-TW" altLang="en-US" dirty="0"/>
              <a:t>在時速</a:t>
            </a:r>
            <a:r>
              <a:rPr lang="en-US" altLang="zh-TW" dirty="0"/>
              <a:t>10~60km/</a:t>
            </a:r>
            <a:r>
              <a:rPr lang="en-US" altLang="zh-TW" dirty="0" err="1"/>
              <a:t>hr</a:t>
            </a:r>
            <a:r>
              <a:rPr lang="zh-TW" altLang="en-US" dirty="0"/>
              <a:t>的情況下，手動駕駛的使用率最高</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16</a:t>
            </a:fld>
            <a:endParaRPr lang="zh-CN" altLang="en-US"/>
          </a:p>
        </p:txBody>
      </p:sp>
    </p:spTree>
    <p:extLst>
      <p:ext uri="{BB962C8B-B14F-4D97-AF65-F5344CB8AC3E}">
        <p14:creationId xmlns:p14="http://schemas.microsoft.com/office/powerpoint/2010/main" val="4113538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在時速</a:t>
            </a:r>
            <a:r>
              <a:rPr lang="en-US" altLang="zh-TW" dirty="0"/>
              <a:t>10~60km/</a:t>
            </a:r>
            <a:r>
              <a:rPr lang="en-US" altLang="zh-TW" dirty="0" err="1"/>
              <a:t>hr</a:t>
            </a:r>
            <a:r>
              <a:rPr lang="zh-TW" altLang="en-US" dirty="0"/>
              <a:t>的情況下，手動駕駛的使用率最高</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17</a:t>
            </a:fld>
            <a:endParaRPr lang="zh-CN" altLang="en-US"/>
          </a:p>
        </p:txBody>
      </p:sp>
    </p:spTree>
    <p:extLst>
      <p:ext uri="{BB962C8B-B14F-4D97-AF65-F5344CB8AC3E}">
        <p14:creationId xmlns:p14="http://schemas.microsoft.com/office/powerpoint/2010/main" val="2557516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圖</a:t>
            </a:r>
            <a:r>
              <a:rPr lang="en-US" altLang="zh-TW" dirty="0"/>
              <a:t>6(</a:t>
            </a:r>
            <a:r>
              <a:rPr lang="zh-TW" altLang="en-US" dirty="0"/>
              <a:t>左，頭部方向</a:t>
            </a:r>
            <a:r>
              <a:rPr lang="en-US" altLang="zh-TW" dirty="0"/>
              <a:t>)</a:t>
            </a:r>
            <a:r>
              <a:rPr lang="zh-TW" altLang="en-US" dirty="0"/>
              <a:t>、圖</a:t>
            </a:r>
            <a:r>
              <a:rPr lang="en-US" altLang="zh-TW" dirty="0"/>
              <a:t>7(</a:t>
            </a:r>
            <a:r>
              <a:rPr lang="zh-TW" altLang="en-US" dirty="0"/>
              <a:t>右，頭部俯仰</a:t>
            </a:r>
            <a:r>
              <a:rPr lang="en-US" altLang="zh-TW" dirty="0"/>
              <a:t>)</a:t>
            </a:r>
          </a:p>
          <a:p>
            <a:r>
              <a:rPr lang="zh-TW" altLang="en-US" dirty="0"/>
              <a:t>上面 </a:t>
            </a:r>
            <a:r>
              <a:rPr lang="en-US" altLang="zh-TW" dirty="0"/>
              <a:t>:</a:t>
            </a:r>
            <a:r>
              <a:rPr lang="zh-TW" altLang="en-US" dirty="0"/>
              <a:t> 道路類型</a:t>
            </a:r>
            <a:endParaRPr lang="en-US" altLang="zh-TW" dirty="0"/>
          </a:p>
          <a:p>
            <a:r>
              <a:rPr lang="zh-TW" altLang="en-US" dirty="0"/>
              <a:t>下面 </a:t>
            </a:r>
            <a:r>
              <a:rPr lang="en-US" altLang="zh-TW" dirty="0"/>
              <a:t>:</a:t>
            </a:r>
            <a:r>
              <a:rPr lang="zh-TW" altLang="en-US" dirty="0"/>
              <a:t> 高速公路</a:t>
            </a:r>
            <a:endParaRPr lang="en-US" altLang="zh-TW" dirty="0"/>
          </a:p>
          <a:p>
            <a:endParaRPr lang="en-US" altLang="zh-TW" dirty="0"/>
          </a:p>
          <a:p>
            <a:r>
              <a:rPr lang="zh-TW" altLang="en-US" dirty="0"/>
              <a:t>圖</a:t>
            </a:r>
            <a:r>
              <a:rPr lang="en-US" altLang="zh-TW" dirty="0"/>
              <a:t>6</a:t>
            </a:r>
            <a:r>
              <a:rPr lang="zh-TW" altLang="en-US" dirty="0"/>
              <a:t>顯示 </a:t>
            </a:r>
            <a:r>
              <a:rPr lang="en-US" altLang="zh-TW" dirty="0"/>
              <a:t>:</a:t>
            </a:r>
            <a:r>
              <a:rPr lang="zh-TW" altLang="en-US" dirty="0"/>
              <a:t> 在手動駕駛的道路類型上發生更多的水平掃視</a:t>
            </a:r>
            <a:endParaRPr lang="en-US" altLang="zh-TW" dirty="0"/>
          </a:p>
          <a:p>
            <a:r>
              <a:rPr lang="zh-TW" altLang="en-US" dirty="0"/>
              <a:t>圖</a:t>
            </a:r>
            <a:r>
              <a:rPr lang="en-US" altLang="zh-TW" dirty="0"/>
              <a:t>7</a:t>
            </a:r>
            <a:r>
              <a:rPr lang="zh-TW" altLang="en-US" dirty="0"/>
              <a:t>顯示 </a:t>
            </a:r>
            <a:r>
              <a:rPr lang="en-US" altLang="zh-TW" dirty="0"/>
              <a:t>:</a:t>
            </a:r>
            <a:r>
              <a:rPr lang="zh-TW" altLang="en-US" dirty="0"/>
              <a:t> 與手動駕駛相比，特斯拉的駕駛員在使用自動化時傾向</a:t>
            </a:r>
            <a:endParaRPr lang="en-US" altLang="zh-TW" dirty="0"/>
          </a:p>
          <a:p>
            <a:endParaRPr lang="en-US" altLang="zh-TW" dirty="0"/>
          </a:p>
          <a:p>
            <a:r>
              <a:rPr lang="zh-TW" altLang="en-US" dirty="0"/>
              <a:t>表</a:t>
            </a:r>
            <a:r>
              <a:rPr lang="en-US" altLang="zh-TW" dirty="0"/>
              <a:t>4</a:t>
            </a:r>
            <a:r>
              <a:rPr lang="zh-TW" altLang="en-US" dirty="0"/>
              <a:t> 頭部方向和頭部俯仰受兩種車輛有顯著影響</a:t>
            </a:r>
            <a:endParaRPr lang="en-US" altLang="zh-TW" dirty="0"/>
          </a:p>
          <a:p>
            <a:r>
              <a:rPr lang="zh-TW" altLang="en-US" dirty="0"/>
              <a:t>頭部方向偏差在使用</a:t>
            </a:r>
            <a:r>
              <a:rPr lang="en-US" altLang="zh-TW" dirty="0"/>
              <a:t>ACC</a:t>
            </a:r>
            <a:r>
              <a:rPr lang="zh-TW" altLang="en-US" dirty="0"/>
              <a:t>時最小</a:t>
            </a:r>
            <a:r>
              <a:rPr lang="en-US" altLang="zh-TW" dirty="0"/>
              <a:t>(</a:t>
            </a:r>
            <a:r>
              <a:rPr lang="zh-TW" altLang="en-US" dirty="0"/>
              <a:t>特斯拉</a:t>
            </a:r>
            <a:r>
              <a:rPr lang="en-US" altLang="zh-TW" dirty="0"/>
              <a:t>12.0</a:t>
            </a:r>
            <a:r>
              <a:rPr lang="zh-TW" altLang="en-US" dirty="0"/>
              <a:t>度；</a:t>
            </a:r>
            <a:r>
              <a:rPr lang="en-US" altLang="zh-TW" dirty="0"/>
              <a:t>BMW4.7</a:t>
            </a:r>
            <a:r>
              <a:rPr lang="zh-TW" altLang="en-US" dirty="0"/>
              <a:t>度</a:t>
            </a:r>
            <a:r>
              <a:rPr lang="en-US" altLang="zh-TW" dirty="0"/>
              <a:t>)</a:t>
            </a:r>
            <a:r>
              <a:rPr lang="zh-TW" altLang="en-US" dirty="0"/>
              <a:t>；在手動駕駛時最大</a:t>
            </a:r>
            <a:r>
              <a:rPr lang="en-US" altLang="zh-TW" dirty="0"/>
              <a:t>(</a:t>
            </a:r>
            <a:r>
              <a:rPr lang="zh-TW" altLang="en-US" dirty="0"/>
              <a:t>特斯拉</a:t>
            </a:r>
            <a:r>
              <a:rPr lang="en-US" altLang="zh-TW" dirty="0"/>
              <a:t>15.7</a:t>
            </a:r>
            <a:r>
              <a:rPr lang="zh-TW" altLang="en-US" dirty="0"/>
              <a:t>度；</a:t>
            </a:r>
            <a:r>
              <a:rPr lang="en-US" altLang="zh-TW" dirty="0"/>
              <a:t>BMW10.2</a:t>
            </a:r>
            <a:r>
              <a:rPr lang="zh-TW" altLang="en-US" dirty="0"/>
              <a:t>度</a:t>
            </a:r>
            <a:r>
              <a:rPr lang="en-US" altLang="zh-TW" dirty="0"/>
              <a:t>)</a:t>
            </a:r>
          </a:p>
          <a:p>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18</a:t>
            </a:fld>
            <a:endParaRPr lang="zh-CN" altLang="en-US"/>
          </a:p>
        </p:txBody>
      </p:sp>
    </p:spTree>
    <p:extLst>
      <p:ext uri="{BB962C8B-B14F-4D97-AF65-F5344CB8AC3E}">
        <p14:creationId xmlns:p14="http://schemas.microsoft.com/office/powerpoint/2010/main" val="127814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19</a:t>
            </a:fld>
            <a:endParaRPr lang="zh-CN" altLang="en-US"/>
          </a:p>
        </p:txBody>
      </p:sp>
    </p:spTree>
    <p:extLst>
      <p:ext uri="{BB962C8B-B14F-4D97-AF65-F5344CB8AC3E}">
        <p14:creationId xmlns:p14="http://schemas.microsoft.com/office/powerpoint/2010/main" val="62218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ACC</a:t>
            </a:r>
            <a:r>
              <a:rPr lang="zh-TW" altLang="en-US" dirty="0"/>
              <a:t>主動式巡航 </a:t>
            </a:r>
            <a:r>
              <a:rPr lang="en-US" altLang="zh-TW" dirty="0"/>
              <a:t>(</a:t>
            </a:r>
            <a:r>
              <a:rPr lang="zh-TW" altLang="en-US" dirty="0"/>
              <a:t>自動跟車</a:t>
            </a:r>
            <a:r>
              <a:rPr lang="en-US" altLang="zh-TW" dirty="0"/>
              <a:t>)</a:t>
            </a:r>
            <a:r>
              <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rPr>
              <a:t>偵測與前車間距的距離，除了可依照駕駛人所設定速度行駛外，還會自動調節車速，保持與前方車輛的安全距離</a:t>
            </a:r>
            <a:endPar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200" dirty="0">
                <a:effectLst/>
                <a:latin typeface="Times New Roman" panose="02020603050405020304" pitchFamily="18" charset="0"/>
                <a:ea typeface="標楷體" panose="03000509000000000000" pitchFamily="65" charset="-120"/>
                <a:cs typeface="Times New Roman" panose="02020603050405020304" pitchFamily="18" charset="0"/>
              </a:rPr>
              <a:t>LK</a:t>
            </a:r>
            <a:r>
              <a:rPr lang="zh-TW" altLang="en-US" sz="1200" dirty="0">
                <a:effectLst/>
                <a:latin typeface="Times New Roman" panose="02020603050405020304" pitchFamily="18" charset="0"/>
                <a:ea typeface="標楷體" panose="03000509000000000000" pitchFamily="65" charset="-120"/>
                <a:cs typeface="Times New Roman" panose="02020603050405020304" pitchFamily="18" charset="0"/>
              </a:rPr>
              <a:t> 車道維持 </a:t>
            </a:r>
            <a:r>
              <a:rPr lang="zh-TW" altLang="zh-TW" sz="1200" dirty="0">
                <a:effectLst/>
                <a:latin typeface="Times New Roman" panose="02020603050405020304" pitchFamily="18" charset="0"/>
                <a:ea typeface="標楷體" panose="03000509000000000000" pitchFamily="65" charset="-120"/>
                <a:cs typeface="Times New Roman" panose="02020603050405020304" pitchFamily="18" charset="0"/>
              </a:rPr>
              <a:t>當車輛發生諞離車道時，系統會立即介入修正車輛方向，維持車輛行進於車道內</a:t>
            </a:r>
            <a:endParaRPr lang="zh-TW" altLang="en-US" dirty="0"/>
          </a:p>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2</a:t>
            </a:fld>
            <a:endParaRPr lang="zh-CN" altLang="en-US"/>
          </a:p>
        </p:txBody>
      </p:sp>
    </p:spTree>
    <p:extLst>
      <p:ext uri="{BB962C8B-B14F-4D97-AF65-F5344CB8AC3E}">
        <p14:creationId xmlns:p14="http://schemas.microsoft.com/office/powerpoint/2010/main" val="2997726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20</a:t>
            </a:fld>
            <a:endParaRPr lang="zh-CN" altLang="en-US"/>
          </a:p>
        </p:txBody>
      </p:sp>
    </p:spTree>
    <p:extLst>
      <p:ext uri="{BB962C8B-B14F-4D97-AF65-F5344CB8AC3E}">
        <p14:creationId xmlns:p14="http://schemas.microsoft.com/office/powerpoint/2010/main" val="210010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21</a:t>
            </a:fld>
            <a:endParaRPr lang="zh-CN" altLang="en-US"/>
          </a:p>
        </p:txBody>
      </p:sp>
    </p:spTree>
    <p:extLst>
      <p:ext uri="{BB962C8B-B14F-4D97-AF65-F5344CB8AC3E}">
        <p14:creationId xmlns:p14="http://schemas.microsoft.com/office/powerpoint/2010/main" val="104045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22</a:t>
            </a:fld>
            <a:endParaRPr lang="zh-CN" altLang="en-US"/>
          </a:p>
        </p:txBody>
      </p:sp>
    </p:spTree>
    <p:extLst>
      <p:ext uri="{BB962C8B-B14F-4D97-AF65-F5344CB8AC3E}">
        <p14:creationId xmlns:p14="http://schemas.microsoft.com/office/powerpoint/2010/main" val="8971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3</a:t>
            </a:fld>
            <a:endParaRPr lang="zh-CN" altLang="en-US"/>
          </a:p>
        </p:txBody>
      </p:sp>
    </p:spTree>
    <p:extLst>
      <p:ext uri="{BB962C8B-B14F-4D97-AF65-F5344CB8AC3E}">
        <p14:creationId xmlns:p14="http://schemas.microsoft.com/office/powerpoint/2010/main" val="329939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4</a:t>
            </a:fld>
            <a:endParaRPr lang="zh-CN" altLang="en-US"/>
          </a:p>
        </p:txBody>
      </p:sp>
    </p:spTree>
    <p:extLst>
      <p:ext uri="{BB962C8B-B14F-4D97-AF65-F5344CB8AC3E}">
        <p14:creationId xmlns:p14="http://schemas.microsoft.com/office/powerpoint/2010/main" val="390435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5</a:t>
            </a:fld>
            <a:endParaRPr lang="zh-CN" altLang="en-US"/>
          </a:p>
        </p:txBody>
      </p:sp>
    </p:spTree>
    <p:extLst>
      <p:ext uri="{BB962C8B-B14F-4D97-AF65-F5344CB8AC3E}">
        <p14:creationId xmlns:p14="http://schemas.microsoft.com/office/powerpoint/2010/main" val="76302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在自然環境下進行實驗</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6</a:t>
            </a:fld>
            <a:endParaRPr lang="zh-CN" altLang="en-US"/>
          </a:p>
        </p:txBody>
      </p:sp>
    </p:spTree>
    <p:extLst>
      <p:ext uri="{BB962C8B-B14F-4D97-AF65-F5344CB8AC3E}">
        <p14:creationId xmlns:p14="http://schemas.microsoft.com/office/powerpoint/2010/main" val="169165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BMW</a:t>
            </a:r>
            <a:r>
              <a:rPr lang="zh-TW" altLang="en-US" dirty="0"/>
              <a:t> 特斯拉 賓士 福斯 奧迪</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7</a:t>
            </a:fld>
            <a:endParaRPr lang="zh-CN" altLang="en-US"/>
          </a:p>
        </p:txBody>
      </p:sp>
    </p:spTree>
    <p:extLst>
      <p:ext uri="{BB962C8B-B14F-4D97-AF65-F5344CB8AC3E}">
        <p14:creationId xmlns:p14="http://schemas.microsoft.com/office/powerpoint/2010/main" val="10960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基線 </a:t>
            </a:r>
            <a:r>
              <a:rPr lang="en-US" altLang="zh-TW" dirty="0"/>
              <a:t>:</a:t>
            </a:r>
            <a:r>
              <a:rPr lang="zh-TW" altLang="en-US" dirty="0"/>
              <a:t> 一個月的手動駕駛</a:t>
            </a:r>
            <a:endParaRPr lang="en-US" altLang="zh-TW" dirty="0"/>
          </a:p>
          <a:p>
            <a:r>
              <a:rPr lang="zh-TW" altLang="en-US" dirty="0"/>
              <a:t>實驗 </a:t>
            </a:r>
            <a:r>
              <a:rPr lang="en-US" altLang="zh-TW" dirty="0"/>
              <a:t>:</a:t>
            </a:r>
            <a:r>
              <a:rPr lang="zh-TW" altLang="en-US" dirty="0"/>
              <a:t> 兩個月的自動化使用</a:t>
            </a:r>
            <a:endParaRPr lang="en-US" altLang="zh-TW" dirty="0"/>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8</a:t>
            </a:fld>
            <a:endParaRPr lang="zh-CN" altLang="en-US"/>
          </a:p>
        </p:txBody>
      </p:sp>
    </p:spTree>
    <p:extLst>
      <p:ext uri="{BB962C8B-B14F-4D97-AF65-F5344CB8AC3E}">
        <p14:creationId xmlns:p14="http://schemas.microsoft.com/office/powerpoint/2010/main" val="314052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8</a:t>
            </a:r>
            <a:r>
              <a:rPr lang="zh-TW" altLang="en-US" dirty="0"/>
              <a:t>個攝影機，用於觀察駕駛員、儀表、車輛外部的狀況、踏板、駕駛員座椅</a:t>
            </a:r>
            <a:r>
              <a:rPr lang="en-US" altLang="zh-TW" dirty="0"/>
              <a:t>(</a:t>
            </a:r>
            <a:r>
              <a:rPr lang="zh-TW" altLang="en-US" dirty="0"/>
              <a:t>俯視</a:t>
            </a:r>
            <a:r>
              <a:rPr lang="en-US" altLang="zh-TW" dirty="0"/>
              <a:t>)</a:t>
            </a:r>
          </a:p>
        </p:txBody>
      </p:sp>
      <p:sp>
        <p:nvSpPr>
          <p:cNvPr id="4" name="投影片編號版面配置區 3"/>
          <p:cNvSpPr>
            <a:spLocks noGrp="1"/>
          </p:cNvSpPr>
          <p:nvPr>
            <p:ph type="sldNum" sz="quarter" idx="5"/>
          </p:nvPr>
        </p:nvSpPr>
        <p:spPr/>
        <p:txBody>
          <a:bodyPr/>
          <a:lstStyle/>
          <a:p>
            <a:fld id="{8AF78727-3F8D-4443-A339-1BF112340783}" type="slidenum">
              <a:rPr lang="zh-CN" altLang="en-US" smtClean="0"/>
              <a:t>9</a:t>
            </a:fld>
            <a:endParaRPr lang="zh-CN" altLang="en-US"/>
          </a:p>
        </p:txBody>
      </p:sp>
    </p:spTree>
    <p:extLst>
      <p:ext uri="{BB962C8B-B14F-4D97-AF65-F5344CB8AC3E}">
        <p14:creationId xmlns:p14="http://schemas.microsoft.com/office/powerpoint/2010/main" val="379093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64228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42327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21995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70731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7940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31003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528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77466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701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83014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2022/12/6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135411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B60A66-BF7E-413C-84E6-448F0439E76D}" type="datetimeFigureOut">
              <a:rPr lang="zh-CN" altLang="en-US" smtClean="0"/>
              <a:t>2022/12/6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715606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grpSp>
        <p:nvGrpSpPr>
          <p:cNvPr id="9" name="组合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E342EBA-0F82-4826-8757-61EF7B172848}"/>
              </a:ext>
            </a:extLst>
          </p:cNvPr>
          <p:cNvGrpSpPr/>
          <p:nvPr/>
        </p:nvGrpSpPr>
        <p:grpSpPr>
          <a:xfrm>
            <a:off x="8654265" y="275265"/>
            <a:ext cx="212436" cy="147782"/>
            <a:chOff x="4359564" y="1237673"/>
            <a:chExt cx="212436" cy="147782"/>
          </a:xfrm>
        </p:grpSpPr>
        <p:cxnSp>
          <p:nvCxnSpPr>
            <p:cNvPr id="10" name="直接连接符 9">
              <a:extLst>
                <a:ext uri="{FF2B5EF4-FFF2-40B4-BE49-F238E27FC236}">
                  <a16:creationId xmlns:a16="http://schemas.microsoft.com/office/drawing/2014/main" id="{31586112-4C1D-43E2-89ED-E5168290B642}"/>
                </a:ext>
              </a:extLst>
            </p:cNvPr>
            <p:cNvCxnSpPr/>
            <p:nvPr/>
          </p:nvCxnSpPr>
          <p:spPr>
            <a:xfrm>
              <a:off x="4359564" y="1237673"/>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D9A209E-1602-4741-9782-5136102C4943}"/>
                </a:ext>
              </a:extLst>
            </p:cNvPr>
            <p:cNvCxnSpPr/>
            <p:nvPr/>
          </p:nvCxnSpPr>
          <p:spPr>
            <a:xfrm>
              <a:off x="4359564" y="1311564"/>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16F46EB-87DD-4B6F-BC69-03B5D238628A}"/>
                </a:ext>
              </a:extLst>
            </p:cNvPr>
            <p:cNvCxnSpPr/>
            <p:nvPr/>
          </p:nvCxnSpPr>
          <p:spPr>
            <a:xfrm>
              <a:off x="4359564" y="1385455"/>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grpSp>
      <p:sp>
        <p:nvSpPr>
          <p:cNvPr id="16" name="xiongmao">
            <a:extLst>
              <a:ext uri="{FF2B5EF4-FFF2-40B4-BE49-F238E27FC236}">
                <a16:creationId xmlns:a16="http://schemas.microsoft.com/office/drawing/2014/main" id="{554E8AD6-4A70-4F81-8F41-F09060797F65}"/>
              </a:ext>
            </a:extLst>
          </p:cNvPr>
          <p:cNvSpPr/>
          <p:nvPr/>
        </p:nvSpPr>
        <p:spPr>
          <a:xfrm>
            <a:off x="282481" y="1067908"/>
            <a:ext cx="8584220" cy="1402291"/>
          </a:xfrm>
          <a:prstGeom prst="rect">
            <a:avLst/>
          </a:prstGeom>
          <a:solidFill>
            <a:srgbClr val="FCD6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93529FF4-C6C1-40AE-AC34-592251A9A88B}"/>
              </a:ext>
            </a:extLst>
          </p:cNvPr>
          <p:cNvSpPr txBox="1"/>
          <p:nvPr/>
        </p:nvSpPr>
        <p:spPr>
          <a:xfrm>
            <a:off x="103097" y="1202808"/>
            <a:ext cx="8937807" cy="1132490"/>
          </a:xfrm>
          <a:prstGeom prst="rect">
            <a:avLst/>
          </a:prstGeom>
          <a:noFill/>
        </p:spPr>
        <p:txBody>
          <a:bodyPr wrap="square" rtlCol="0">
            <a:spAutoFit/>
          </a:bodyPr>
          <a:lstStyle/>
          <a:p>
            <a:pPr algn="ctr">
              <a:lnSpc>
                <a:spcPct val="150000"/>
              </a:lnSpc>
            </a:pPr>
            <a:r>
              <a:rPr lang="en-US" altLang="zh-TW" sz="2400" dirty="0"/>
              <a:t>Exploring the usage of supervised driving automation in naturalistic conditions</a:t>
            </a:r>
            <a:endParaRPr lang="zh-CN" altLang="en-US" sz="2400" b="1" dirty="0">
              <a:solidFill>
                <a:srgbClr val="2E3032"/>
              </a:solidFill>
              <a:latin typeface="+mj-lt"/>
            </a:endParaRPr>
          </a:p>
        </p:txBody>
      </p:sp>
      <p:cxnSp>
        <p:nvCxnSpPr>
          <p:cNvPr id="18" name="直接连接符 17">
            <a:extLst>
              <a:ext uri="{FF2B5EF4-FFF2-40B4-BE49-F238E27FC236}">
                <a16:creationId xmlns:a16="http://schemas.microsoft.com/office/drawing/2014/main" id="{335F1A63-F67D-47B9-B7DF-5E0843141915}"/>
              </a:ext>
            </a:extLst>
          </p:cNvPr>
          <p:cNvCxnSpPr/>
          <p:nvPr/>
        </p:nvCxnSpPr>
        <p:spPr>
          <a:xfrm>
            <a:off x="3879476" y="2471498"/>
            <a:ext cx="1385047" cy="0"/>
          </a:xfrm>
          <a:prstGeom prst="line">
            <a:avLst/>
          </a:prstGeom>
          <a:ln w="28575">
            <a:solidFill>
              <a:srgbClr val="2E3032"/>
            </a:solidFill>
          </a:ln>
        </p:spPr>
        <p:style>
          <a:lnRef idx="1">
            <a:schemeClr val="accent1"/>
          </a:lnRef>
          <a:fillRef idx="0">
            <a:schemeClr val="accent1"/>
          </a:fillRef>
          <a:effectRef idx="0">
            <a:schemeClr val="accent1"/>
          </a:effectRef>
          <a:fontRef idx="minor">
            <a:schemeClr val="tx1"/>
          </a:fontRef>
        </p:style>
      </p:cxnSp>
      <p:sp>
        <p:nvSpPr>
          <p:cNvPr id="19" name="文本框 1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CDADE1AA-1807-4208-B871-EE516A9B015B}"/>
              </a:ext>
            </a:extLst>
          </p:cNvPr>
          <p:cNvSpPr txBox="1"/>
          <p:nvPr/>
        </p:nvSpPr>
        <p:spPr>
          <a:xfrm>
            <a:off x="164806" y="2665857"/>
            <a:ext cx="8814386" cy="523092"/>
          </a:xfrm>
          <a:prstGeom prst="rect">
            <a:avLst/>
          </a:prstGeom>
          <a:noFill/>
        </p:spPr>
        <p:txBody>
          <a:bodyPr wrap="square" rtlCol="0">
            <a:spAutoFit/>
          </a:bodyPr>
          <a:lstStyle/>
          <a:p>
            <a:pPr algn="ctr">
              <a:lnSpc>
                <a:spcPct val="130000"/>
              </a:lnSpc>
            </a:pPr>
            <a:r>
              <a:rPr lang="zh-TW" altLang="en-US" sz="2400" b="1" dirty="0">
                <a:solidFill>
                  <a:srgbClr val="2E3032"/>
                </a:solidFill>
              </a:rPr>
              <a:t>探索在自然條件下監督自動化的使用</a:t>
            </a:r>
            <a:endParaRPr lang="en-US" altLang="zh-CN" sz="2400" b="1" dirty="0">
              <a:solidFill>
                <a:srgbClr val="2E3032"/>
              </a:solidFill>
            </a:endParaRPr>
          </a:p>
        </p:txBody>
      </p:sp>
      <p:sp>
        <p:nvSpPr>
          <p:cNvPr id="3" name="文字方塊 2">
            <a:extLst>
              <a:ext uri="{FF2B5EF4-FFF2-40B4-BE49-F238E27FC236}">
                <a16:creationId xmlns:a16="http://schemas.microsoft.com/office/drawing/2014/main" id="{136CFEF1-2372-E52C-C237-791B8395ACA9}"/>
              </a:ext>
            </a:extLst>
          </p:cNvPr>
          <p:cNvSpPr txBox="1"/>
          <p:nvPr/>
        </p:nvSpPr>
        <p:spPr>
          <a:xfrm>
            <a:off x="103097" y="3436035"/>
            <a:ext cx="7391832" cy="400110"/>
          </a:xfrm>
          <a:prstGeom prst="rect">
            <a:avLst/>
          </a:prstGeom>
          <a:noFill/>
        </p:spPr>
        <p:txBody>
          <a:bodyPr wrap="none" rtlCol="0">
            <a:spAutoFit/>
          </a:bodyPr>
          <a:lstStyle/>
          <a:p>
            <a:r>
              <a:rPr lang="zh-TW" altLang="en-US" sz="2000" dirty="0"/>
              <a:t>期刊 </a:t>
            </a:r>
            <a:r>
              <a:rPr lang="en-US" altLang="zh-TW" sz="2000" dirty="0"/>
              <a:t>:</a:t>
            </a:r>
            <a:r>
              <a:rPr lang="zh-TW" altLang="en-US" sz="2000" dirty="0"/>
              <a:t> </a:t>
            </a:r>
            <a:r>
              <a:rPr lang="en-US" altLang="zh-TW" sz="1400" dirty="0"/>
              <a:t>Transportation Research Part F: Psychology and </a:t>
            </a:r>
            <a:r>
              <a:rPr lang="en-US" altLang="zh-TW" sz="1400" dirty="0" err="1"/>
              <a:t>Behaviour</a:t>
            </a:r>
            <a:r>
              <a:rPr lang="en-US" altLang="zh-TW" sz="1400" dirty="0"/>
              <a:t> 90 (2022) 397–411 </a:t>
            </a:r>
            <a:endParaRPr lang="zh-TW" altLang="en-US" sz="2000" dirty="0"/>
          </a:p>
        </p:txBody>
      </p:sp>
      <p:sp>
        <p:nvSpPr>
          <p:cNvPr id="4" name="文字方塊 3">
            <a:extLst>
              <a:ext uri="{FF2B5EF4-FFF2-40B4-BE49-F238E27FC236}">
                <a16:creationId xmlns:a16="http://schemas.microsoft.com/office/drawing/2014/main" id="{D00E1711-5FB5-99AF-2C06-B7ABBAED7701}"/>
              </a:ext>
            </a:extLst>
          </p:cNvPr>
          <p:cNvSpPr txBox="1"/>
          <p:nvPr/>
        </p:nvSpPr>
        <p:spPr>
          <a:xfrm>
            <a:off x="103097" y="3900586"/>
            <a:ext cx="8129470" cy="400110"/>
          </a:xfrm>
          <a:prstGeom prst="rect">
            <a:avLst/>
          </a:prstGeom>
          <a:noFill/>
        </p:spPr>
        <p:txBody>
          <a:bodyPr wrap="none" rtlCol="0">
            <a:spAutoFit/>
          </a:bodyPr>
          <a:lstStyle/>
          <a:p>
            <a:r>
              <a:rPr lang="zh-TW" altLang="en-US" sz="2000" dirty="0"/>
              <a:t>作者 </a:t>
            </a:r>
            <a:r>
              <a:rPr lang="en-US" altLang="zh-TW" sz="2000" dirty="0"/>
              <a:t>:</a:t>
            </a:r>
            <a:r>
              <a:rPr lang="zh-TW" altLang="en-US" sz="2000" dirty="0"/>
              <a:t> </a:t>
            </a:r>
            <a:r>
              <a:rPr lang="en-US" altLang="zh-TW" sz="1400" dirty="0" err="1"/>
              <a:t>Jork</a:t>
            </a:r>
            <a:r>
              <a:rPr lang="en-US" altLang="zh-TW" sz="1400" dirty="0"/>
              <a:t> </a:t>
            </a:r>
            <a:r>
              <a:rPr lang="en-US" altLang="zh-TW" sz="1400" dirty="0" err="1"/>
              <a:t>Stapel</a:t>
            </a:r>
            <a:r>
              <a:rPr lang="en-US" altLang="zh-TW" sz="1400" dirty="0"/>
              <a:t> , </a:t>
            </a:r>
            <a:r>
              <a:rPr lang="en-US" altLang="zh-TW" sz="1400" dirty="0" err="1"/>
              <a:t>Riender</a:t>
            </a:r>
            <a:r>
              <a:rPr lang="en-US" altLang="zh-TW" sz="1400" dirty="0"/>
              <a:t> </a:t>
            </a:r>
            <a:r>
              <a:rPr lang="en-US" altLang="zh-TW" sz="1400" dirty="0" err="1"/>
              <a:t>Happee</a:t>
            </a:r>
            <a:r>
              <a:rPr lang="en-US" altLang="zh-TW" sz="1400" dirty="0"/>
              <a:t> , </a:t>
            </a:r>
            <a:r>
              <a:rPr lang="en-US" altLang="zh-TW" sz="1400" dirty="0" err="1"/>
              <a:t>Michiel</a:t>
            </a:r>
            <a:r>
              <a:rPr lang="en-US" altLang="zh-TW" sz="1400" dirty="0"/>
              <a:t> Christoph , Nicole van Nes , Marieke Martens</a:t>
            </a:r>
            <a:endParaRPr lang="zh-TW" altLang="en-US" sz="2000" dirty="0"/>
          </a:p>
        </p:txBody>
      </p:sp>
      <p:sp>
        <p:nvSpPr>
          <p:cNvPr id="5" name="文字方塊 4">
            <a:extLst>
              <a:ext uri="{FF2B5EF4-FFF2-40B4-BE49-F238E27FC236}">
                <a16:creationId xmlns:a16="http://schemas.microsoft.com/office/drawing/2014/main" id="{29C28392-56DA-02FF-AAE8-FB771263949D}"/>
              </a:ext>
            </a:extLst>
          </p:cNvPr>
          <p:cNvSpPr txBox="1"/>
          <p:nvPr/>
        </p:nvSpPr>
        <p:spPr>
          <a:xfrm>
            <a:off x="7472048" y="4609678"/>
            <a:ext cx="1507144" cy="369332"/>
          </a:xfrm>
          <a:prstGeom prst="rect">
            <a:avLst/>
          </a:prstGeom>
          <a:noFill/>
        </p:spPr>
        <p:txBody>
          <a:bodyPr wrap="none" rtlCol="0">
            <a:spAutoFit/>
          </a:bodyPr>
          <a:lstStyle/>
          <a:p>
            <a:r>
              <a:rPr lang="zh-TW" altLang="en-US" dirty="0"/>
              <a:t>學生 </a:t>
            </a:r>
            <a:r>
              <a:rPr lang="en-US" altLang="zh-TW" dirty="0"/>
              <a:t>:</a:t>
            </a:r>
            <a:r>
              <a:rPr lang="zh-TW" altLang="en-US" dirty="0"/>
              <a:t> 宋錦玉</a:t>
            </a:r>
          </a:p>
        </p:txBody>
      </p:sp>
    </p:spTree>
    <p:extLst>
      <p:ext uri="{BB962C8B-B14F-4D97-AF65-F5344CB8AC3E}">
        <p14:creationId xmlns:p14="http://schemas.microsoft.com/office/powerpoint/2010/main" val="160262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F0B4828-392D-AF94-CEC5-56E0EBC76254}"/>
              </a:ext>
            </a:extLst>
          </p:cNvPr>
          <p:cNvSpPr txBox="1"/>
          <p:nvPr/>
        </p:nvSpPr>
        <p:spPr>
          <a:xfrm>
            <a:off x="1598527" y="201896"/>
            <a:ext cx="1415772" cy="461665"/>
          </a:xfrm>
          <a:prstGeom prst="rect">
            <a:avLst/>
          </a:prstGeom>
          <a:noFill/>
        </p:spPr>
        <p:txBody>
          <a:bodyPr wrap="none" rtlCol="0">
            <a:spAutoFit/>
          </a:bodyPr>
          <a:lstStyle/>
          <a:p>
            <a:r>
              <a:rPr lang="zh-TW" altLang="en-US" sz="2400" b="1" u="sng" dirty="0"/>
              <a:t>數據分析</a:t>
            </a:r>
          </a:p>
        </p:txBody>
      </p:sp>
      <p:sp>
        <p:nvSpPr>
          <p:cNvPr id="3" name="文字方塊 2">
            <a:extLst>
              <a:ext uri="{FF2B5EF4-FFF2-40B4-BE49-F238E27FC236}">
                <a16:creationId xmlns:a16="http://schemas.microsoft.com/office/drawing/2014/main" id="{F56DB352-3A88-6208-D922-240B2887BCD0}"/>
              </a:ext>
            </a:extLst>
          </p:cNvPr>
          <p:cNvSpPr txBox="1"/>
          <p:nvPr/>
        </p:nvSpPr>
        <p:spPr>
          <a:xfrm>
            <a:off x="395557" y="1107831"/>
            <a:ext cx="8440616" cy="1287917"/>
          </a:xfrm>
          <a:prstGeom prst="rect">
            <a:avLst/>
          </a:prstGeom>
          <a:noFill/>
        </p:spPr>
        <p:txBody>
          <a:bodyPr wrap="square" rtlCol="0">
            <a:spAutoFit/>
          </a:bodyPr>
          <a:lstStyle/>
          <a:p>
            <a:pPr marL="342900" indent="-342900">
              <a:lnSpc>
                <a:spcPct val="150000"/>
              </a:lnSpc>
              <a:buFont typeface="+mj-lt"/>
              <a:buAutoNum type="arabicPeriod"/>
            </a:pPr>
            <a:r>
              <a:rPr lang="zh-TW" altLang="en-US" dirty="0"/>
              <a:t>透過自動檢測儀表板影片中的圖標來檢測特斯拉自動化狀態</a:t>
            </a:r>
            <a:endParaRPr lang="en-US" altLang="zh-TW" dirty="0"/>
          </a:p>
          <a:p>
            <a:pPr marL="342900" indent="-342900">
              <a:lnSpc>
                <a:spcPct val="150000"/>
              </a:lnSpc>
              <a:buFont typeface="+mj-lt"/>
              <a:buAutoNum type="arabicPeriod"/>
            </a:pPr>
            <a:r>
              <a:rPr lang="zh-TW" altLang="en-US" dirty="0"/>
              <a:t>用頭部姿勢方差作為指標注意力行為的可能變化</a:t>
            </a:r>
            <a:r>
              <a:rPr lang="en-US" altLang="zh-TW" dirty="0"/>
              <a:t>(</a:t>
            </a:r>
            <a:r>
              <a:rPr lang="zh-TW" altLang="en-US" dirty="0"/>
              <a:t>根據過去的研究指出住視數據不可用頭部姿勢作為視線分類的依據</a:t>
            </a:r>
            <a:r>
              <a:rPr lang="en-US" altLang="zh-TW" dirty="0"/>
              <a:t>Braunagel (2017))</a:t>
            </a:r>
            <a:endParaRPr lang="zh-TW" altLang="en-US" dirty="0"/>
          </a:p>
        </p:txBody>
      </p:sp>
      <p:pic>
        <p:nvPicPr>
          <p:cNvPr id="6" name="圖片 5">
            <a:extLst>
              <a:ext uri="{FF2B5EF4-FFF2-40B4-BE49-F238E27FC236}">
                <a16:creationId xmlns:a16="http://schemas.microsoft.com/office/drawing/2014/main" id="{52AF97AA-BB9B-7B33-5F75-1CAC61AAFA04}"/>
              </a:ext>
            </a:extLst>
          </p:cNvPr>
          <p:cNvPicPr>
            <a:picLocks noChangeAspect="1"/>
          </p:cNvPicPr>
          <p:nvPr/>
        </p:nvPicPr>
        <p:blipFill>
          <a:blip r:embed="rId3"/>
          <a:stretch>
            <a:fillRect/>
          </a:stretch>
        </p:blipFill>
        <p:spPr>
          <a:xfrm>
            <a:off x="2180093" y="2709349"/>
            <a:ext cx="4924091" cy="2232255"/>
          </a:xfrm>
          <a:prstGeom prst="rect">
            <a:avLst/>
          </a:prstGeom>
        </p:spPr>
      </p:pic>
    </p:spTree>
    <p:extLst>
      <p:ext uri="{BB962C8B-B14F-4D97-AF65-F5344CB8AC3E}">
        <p14:creationId xmlns:p14="http://schemas.microsoft.com/office/powerpoint/2010/main" val="4636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F0B4828-392D-AF94-CEC5-56E0EBC76254}"/>
              </a:ext>
            </a:extLst>
          </p:cNvPr>
          <p:cNvSpPr txBox="1"/>
          <p:nvPr/>
        </p:nvSpPr>
        <p:spPr>
          <a:xfrm>
            <a:off x="611154" y="725117"/>
            <a:ext cx="1723549" cy="461665"/>
          </a:xfrm>
          <a:prstGeom prst="rect">
            <a:avLst/>
          </a:prstGeom>
          <a:noFill/>
        </p:spPr>
        <p:txBody>
          <a:bodyPr wrap="none" rtlCol="0">
            <a:spAutoFit/>
          </a:bodyPr>
          <a:lstStyle/>
          <a:p>
            <a:r>
              <a:rPr lang="zh-TW" altLang="en-US" sz="2400" b="1" u="sng" dirty="0"/>
              <a:t>自動化使用</a:t>
            </a:r>
          </a:p>
        </p:txBody>
      </p:sp>
      <p:pic>
        <p:nvPicPr>
          <p:cNvPr id="7" name="圖片 6">
            <a:extLst>
              <a:ext uri="{FF2B5EF4-FFF2-40B4-BE49-F238E27FC236}">
                <a16:creationId xmlns:a16="http://schemas.microsoft.com/office/drawing/2014/main" id="{F20E9B00-B50D-76FB-902F-90FC444363E3}"/>
              </a:ext>
            </a:extLst>
          </p:cNvPr>
          <p:cNvPicPr>
            <a:picLocks noChangeAspect="1"/>
          </p:cNvPicPr>
          <p:nvPr/>
        </p:nvPicPr>
        <p:blipFill>
          <a:blip r:embed="rId3"/>
          <a:stretch>
            <a:fillRect/>
          </a:stretch>
        </p:blipFill>
        <p:spPr>
          <a:xfrm>
            <a:off x="2352733" y="-7733"/>
            <a:ext cx="6717149" cy="5114722"/>
          </a:xfrm>
          <a:prstGeom prst="rect">
            <a:avLst/>
          </a:prstGeom>
        </p:spPr>
      </p:pic>
    </p:spTree>
    <p:extLst>
      <p:ext uri="{BB962C8B-B14F-4D97-AF65-F5344CB8AC3E}">
        <p14:creationId xmlns:p14="http://schemas.microsoft.com/office/powerpoint/2010/main" val="415484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F0B4828-392D-AF94-CEC5-56E0EBC76254}"/>
              </a:ext>
            </a:extLst>
          </p:cNvPr>
          <p:cNvSpPr txBox="1"/>
          <p:nvPr/>
        </p:nvSpPr>
        <p:spPr>
          <a:xfrm>
            <a:off x="611154" y="725117"/>
            <a:ext cx="1723549" cy="461665"/>
          </a:xfrm>
          <a:prstGeom prst="rect">
            <a:avLst/>
          </a:prstGeom>
          <a:noFill/>
        </p:spPr>
        <p:txBody>
          <a:bodyPr wrap="none" rtlCol="0">
            <a:spAutoFit/>
          </a:bodyPr>
          <a:lstStyle/>
          <a:p>
            <a:r>
              <a:rPr lang="zh-TW" altLang="en-US" sz="2400" b="1" u="sng" dirty="0"/>
              <a:t>自動化使用</a:t>
            </a:r>
          </a:p>
        </p:txBody>
      </p:sp>
      <p:pic>
        <p:nvPicPr>
          <p:cNvPr id="5" name="圖片 4">
            <a:extLst>
              <a:ext uri="{FF2B5EF4-FFF2-40B4-BE49-F238E27FC236}">
                <a16:creationId xmlns:a16="http://schemas.microsoft.com/office/drawing/2014/main" id="{3C6AC32E-AB3C-BA79-8D0E-F2869D14E02C}"/>
              </a:ext>
            </a:extLst>
          </p:cNvPr>
          <p:cNvPicPr>
            <a:picLocks noChangeAspect="1"/>
          </p:cNvPicPr>
          <p:nvPr/>
        </p:nvPicPr>
        <p:blipFill>
          <a:blip r:embed="rId3"/>
          <a:stretch>
            <a:fillRect/>
          </a:stretch>
        </p:blipFill>
        <p:spPr>
          <a:xfrm>
            <a:off x="2362883" y="0"/>
            <a:ext cx="6781117" cy="5143500"/>
          </a:xfrm>
          <a:prstGeom prst="rect">
            <a:avLst/>
          </a:prstGeom>
        </p:spPr>
      </p:pic>
    </p:spTree>
    <p:extLst>
      <p:ext uri="{BB962C8B-B14F-4D97-AF65-F5344CB8AC3E}">
        <p14:creationId xmlns:p14="http://schemas.microsoft.com/office/powerpoint/2010/main" val="3236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F0B4828-392D-AF94-CEC5-56E0EBC76254}"/>
              </a:ext>
            </a:extLst>
          </p:cNvPr>
          <p:cNvSpPr txBox="1"/>
          <p:nvPr/>
        </p:nvSpPr>
        <p:spPr>
          <a:xfrm>
            <a:off x="611154" y="725117"/>
            <a:ext cx="1723549" cy="461665"/>
          </a:xfrm>
          <a:prstGeom prst="rect">
            <a:avLst/>
          </a:prstGeom>
          <a:noFill/>
        </p:spPr>
        <p:txBody>
          <a:bodyPr wrap="none" rtlCol="0">
            <a:spAutoFit/>
          </a:bodyPr>
          <a:lstStyle/>
          <a:p>
            <a:r>
              <a:rPr lang="zh-TW" altLang="en-US" sz="2400" b="1" u="sng" dirty="0"/>
              <a:t>自動化使用</a:t>
            </a:r>
          </a:p>
        </p:txBody>
      </p:sp>
      <p:pic>
        <p:nvPicPr>
          <p:cNvPr id="5" name="圖片 4">
            <a:extLst>
              <a:ext uri="{FF2B5EF4-FFF2-40B4-BE49-F238E27FC236}">
                <a16:creationId xmlns:a16="http://schemas.microsoft.com/office/drawing/2014/main" id="{D0C8D581-03BE-B417-E2DA-C22BC9897B8A}"/>
              </a:ext>
            </a:extLst>
          </p:cNvPr>
          <p:cNvPicPr>
            <a:picLocks noChangeAspect="1"/>
          </p:cNvPicPr>
          <p:nvPr/>
        </p:nvPicPr>
        <p:blipFill>
          <a:blip r:embed="rId3"/>
          <a:stretch>
            <a:fillRect/>
          </a:stretch>
        </p:blipFill>
        <p:spPr>
          <a:xfrm>
            <a:off x="2435902" y="0"/>
            <a:ext cx="6708098" cy="5143500"/>
          </a:xfrm>
          <a:prstGeom prst="rect">
            <a:avLst/>
          </a:prstGeom>
        </p:spPr>
      </p:pic>
    </p:spTree>
    <p:extLst>
      <p:ext uri="{BB962C8B-B14F-4D97-AF65-F5344CB8AC3E}">
        <p14:creationId xmlns:p14="http://schemas.microsoft.com/office/powerpoint/2010/main" val="426630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6F0B4828-392D-AF94-CEC5-56E0EBC76254}"/>
              </a:ext>
            </a:extLst>
          </p:cNvPr>
          <p:cNvSpPr txBox="1"/>
          <p:nvPr/>
        </p:nvSpPr>
        <p:spPr>
          <a:xfrm>
            <a:off x="611154" y="725117"/>
            <a:ext cx="1723549" cy="461665"/>
          </a:xfrm>
          <a:prstGeom prst="rect">
            <a:avLst/>
          </a:prstGeom>
          <a:noFill/>
        </p:spPr>
        <p:txBody>
          <a:bodyPr wrap="none" rtlCol="0">
            <a:spAutoFit/>
          </a:bodyPr>
          <a:lstStyle/>
          <a:p>
            <a:r>
              <a:rPr lang="zh-TW" altLang="en-US" sz="2400" b="1" u="sng" dirty="0"/>
              <a:t>自動化使用</a:t>
            </a:r>
          </a:p>
        </p:txBody>
      </p:sp>
      <p:pic>
        <p:nvPicPr>
          <p:cNvPr id="5" name="圖片 4">
            <a:extLst>
              <a:ext uri="{FF2B5EF4-FFF2-40B4-BE49-F238E27FC236}">
                <a16:creationId xmlns:a16="http://schemas.microsoft.com/office/drawing/2014/main" id="{F8CBAAAE-4CD7-5909-1408-62F203459FD8}"/>
              </a:ext>
            </a:extLst>
          </p:cNvPr>
          <p:cNvPicPr>
            <a:picLocks noChangeAspect="1"/>
          </p:cNvPicPr>
          <p:nvPr/>
        </p:nvPicPr>
        <p:blipFill>
          <a:blip r:embed="rId3"/>
          <a:stretch>
            <a:fillRect/>
          </a:stretch>
        </p:blipFill>
        <p:spPr>
          <a:xfrm>
            <a:off x="2396106" y="0"/>
            <a:ext cx="6747894" cy="5143500"/>
          </a:xfrm>
          <a:prstGeom prst="rect">
            <a:avLst/>
          </a:prstGeom>
        </p:spPr>
      </p:pic>
    </p:spTree>
    <p:extLst>
      <p:ext uri="{BB962C8B-B14F-4D97-AF65-F5344CB8AC3E}">
        <p14:creationId xmlns:p14="http://schemas.microsoft.com/office/powerpoint/2010/main" val="333023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4766048" cy="461665"/>
          </a:xfrm>
          <a:prstGeom prst="rect">
            <a:avLst/>
          </a:prstGeom>
          <a:noFill/>
        </p:spPr>
        <p:txBody>
          <a:bodyPr wrap="none" rtlCol="0">
            <a:spAutoFit/>
          </a:bodyPr>
          <a:lstStyle/>
          <a:p>
            <a:r>
              <a:rPr lang="zh-TW" altLang="en-US" sz="2400" b="1" u="sng" dirty="0"/>
              <a:t>自動化使用統計</a:t>
            </a:r>
            <a:r>
              <a:rPr lang="en-US" altLang="zh-TW" sz="2400" b="1" u="sng" dirty="0"/>
              <a:t>(</a:t>
            </a:r>
            <a:r>
              <a:rPr lang="zh-TW" altLang="en-US" sz="2400" b="1" u="sng" dirty="0"/>
              <a:t>以</a:t>
            </a:r>
            <a:r>
              <a:rPr lang="en-US" altLang="zh-TW" sz="2400" b="1" u="sng" dirty="0"/>
              <a:t>30</a:t>
            </a:r>
            <a:r>
              <a:rPr lang="zh-TW" altLang="en-US" sz="2400" b="1" u="sng" dirty="0"/>
              <a:t>分鐘為單位</a:t>
            </a:r>
            <a:r>
              <a:rPr lang="en-US" altLang="zh-TW" sz="2400" b="1" u="sng" dirty="0"/>
              <a:t>)</a:t>
            </a:r>
            <a:endParaRPr lang="zh-TW" altLang="en-US" sz="2400" b="1" u="sng" dirty="0"/>
          </a:p>
        </p:txBody>
      </p:sp>
      <p:grpSp>
        <p:nvGrpSpPr>
          <p:cNvPr id="15" name="群組 14">
            <a:extLst>
              <a:ext uri="{FF2B5EF4-FFF2-40B4-BE49-F238E27FC236}">
                <a16:creationId xmlns:a16="http://schemas.microsoft.com/office/drawing/2014/main" id="{7E25104B-67CB-A85D-AE1F-02F61044D099}"/>
              </a:ext>
            </a:extLst>
          </p:cNvPr>
          <p:cNvGrpSpPr/>
          <p:nvPr/>
        </p:nvGrpSpPr>
        <p:grpSpPr>
          <a:xfrm>
            <a:off x="197991" y="1028663"/>
            <a:ext cx="4593525" cy="3814392"/>
            <a:chOff x="395557" y="927015"/>
            <a:chExt cx="4593525" cy="3814392"/>
          </a:xfrm>
        </p:grpSpPr>
        <p:grpSp>
          <p:nvGrpSpPr>
            <p:cNvPr id="5" name="群組 4">
              <a:extLst>
                <a:ext uri="{FF2B5EF4-FFF2-40B4-BE49-F238E27FC236}">
                  <a16:creationId xmlns:a16="http://schemas.microsoft.com/office/drawing/2014/main" id="{2E2D77FD-6F00-B7E0-566F-65CBF6847351}"/>
                </a:ext>
              </a:extLst>
            </p:cNvPr>
            <p:cNvGrpSpPr/>
            <p:nvPr/>
          </p:nvGrpSpPr>
          <p:grpSpPr>
            <a:xfrm>
              <a:off x="395557" y="927015"/>
              <a:ext cx="4593525" cy="3814392"/>
              <a:chOff x="892810" y="663561"/>
              <a:chExt cx="3133056" cy="2601641"/>
            </a:xfrm>
          </p:grpSpPr>
          <p:pic>
            <p:nvPicPr>
              <p:cNvPr id="9" name="圖片 8">
                <a:extLst>
                  <a:ext uri="{FF2B5EF4-FFF2-40B4-BE49-F238E27FC236}">
                    <a16:creationId xmlns:a16="http://schemas.microsoft.com/office/drawing/2014/main" id="{FB70A1DD-964B-30D4-3934-810826457E69}"/>
                  </a:ext>
                </a:extLst>
              </p:cNvPr>
              <p:cNvPicPr>
                <a:picLocks noChangeAspect="1"/>
              </p:cNvPicPr>
              <p:nvPr/>
            </p:nvPicPr>
            <p:blipFill rotWithShape="1">
              <a:blip r:embed="rId3"/>
              <a:srcRect l="500" t="7089" r="79263" b="36408"/>
              <a:stretch/>
            </p:blipFill>
            <p:spPr>
              <a:xfrm>
                <a:off x="892810" y="663561"/>
                <a:ext cx="1598930" cy="2601641"/>
              </a:xfrm>
              <a:prstGeom prst="rect">
                <a:avLst/>
              </a:prstGeom>
            </p:spPr>
          </p:pic>
          <p:pic>
            <p:nvPicPr>
              <p:cNvPr id="2" name="圖片 1">
                <a:extLst>
                  <a:ext uri="{FF2B5EF4-FFF2-40B4-BE49-F238E27FC236}">
                    <a16:creationId xmlns:a16="http://schemas.microsoft.com/office/drawing/2014/main" id="{C454B629-005E-476C-0510-4AF888CD8B21}"/>
                  </a:ext>
                </a:extLst>
              </p:cNvPr>
              <p:cNvPicPr>
                <a:picLocks noChangeAspect="1"/>
              </p:cNvPicPr>
              <p:nvPr/>
            </p:nvPicPr>
            <p:blipFill rotWithShape="1">
              <a:blip r:embed="rId3"/>
              <a:srcRect l="53786" t="7089" r="26797" b="36408"/>
              <a:stretch/>
            </p:blipFill>
            <p:spPr>
              <a:xfrm>
                <a:off x="2491740" y="663561"/>
                <a:ext cx="1534126" cy="2601641"/>
              </a:xfrm>
              <a:prstGeom prst="rect">
                <a:avLst/>
              </a:prstGeom>
            </p:spPr>
          </p:pic>
        </p:grpSp>
        <p:sp>
          <p:nvSpPr>
            <p:cNvPr id="6" name="矩形 5">
              <a:extLst>
                <a:ext uri="{FF2B5EF4-FFF2-40B4-BE49-F238E27FC236}">
                  <a16:creationId xmlns:a16="http://schemas.microsoft.com/office/drawing/2014/main" id="{073197FB-46EE-DE02-37B5-14EC87F79910}"/>
                </a:ext>
              </a:extLst>
            </p:cNvPr>
            <p:cNvSpPr/>
            <p:nvPr/>
          </p:nvSpPr>
          <p:spPr>
            <a:xfrm>
              <a:off x="2768078" y="1934210"/>
              <a:ext cx="1224802" cy="1270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9877AF6E-8718-87F2-29F3-94B59AA019EC}"/>
                </a:ext>
              </a:extLst>
            </p:cNvPr>
            <p:cNvSpPr/>
            <p:nvPr/>
          </p:nvSpPr>
          <p:spPr>
            <a:xfrm>
              <a:off x="2830829" y="4411885"/>
              <a:ext cx="1162051" cy="1270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36C5305A-8B86-7F52-8456-87E914957294}"/>
                </a:ext>
              </a:extLst>
            </p:cNvPr>
            <p:cNvSpPr/>
            <p:nvPr/>
          </p:nvSpPr>
          <p:spPr>
            <a:xfrm>
              <a:off x="1440962" y="1913255"/>
              <a:ext cx="315130" cy="151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A5E17A3A-CEDC-EA24-6AB5-D5714AD8E383}"/>
                </a:ext>
              </a:extLst>
            </p:cNvPr>
            <p:cNvSpPr/>
            <p:nvPr/>
          </p:nvSpPr>
          <p:spPr>
            <a:xfrm>
              <a:off x="1410127" y="4399502"/>
              <a:ext cx="315130" cy="151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a:extLst>
              <a:ext uri="{FF2B5EF4-FFF2-40B4-BE49-F238E27FC236}">
                <a16:creationId xmlns:a16="http://schemas.microsoft.com/office/drawing/2014/main" id="{8A56F4B1-20CC-CBB8-185E-9E21A9FCD9B5}"/>
              </a:ext>
            </a:extLst>
          </p:cNvPr>
          <p:cNvSpPr txBox="1"/>
          <p:nvPr/>
        </p:nvSpPr>
        <p:spPr>
          <a:xfrm>
            <a:off x="4928922" y="1112520"/>
            <a:ext cx="877163" cy="369332"/>
          </a:xfrm>
          <a:prstGeom prst="rect">
            <a:avLst/>
          </a:prstGeom>
          <a:noFill/>
        </p:spPr>
        <p:txBody>
          <a:bodyPr wrap="none" rtlCol="0">
            <a:spAutoFit/>
          </a:bodyPr>
          <a:lstStyle/>
          <a:p>
            <a:r>
              <a:rPr lang="zh-TW" altLang="en-US" b="1" u="sng" dirty="0"/>
              <a:t>特斯拉</a:t>
            </a:r>
          </a:p>
        </p:txBody>
      </p:sp>
      <p:sp>
        <p:nvSpPr>
          <p:cNvPr id="19" name="文字方塊 18">
            <a:extLst>
              <a:ext uri="{FF2B5EF4-FFF2-40B4-BE49-F238E27FC236}">
                <a16:creationId xmlns:a16="http://schemas.microsoft.com/office/drawing/2014/main" id="{92ACACCA-4EBB-34A7-A25E-A5C0B520E323}"/>
              </a:ext>
            </a:extLst>
          </p:cNvPr>
          <p:cNvSpPr txBox="1"/>
          <p:nvPr/>
        </p:nvSpPr>
        <p:spPr>
          <a:xfrm>
            <a:off x="5066328" y="1481852"/>
            <a:ext cx="3879681" cy="369332"/>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使用</a:t>
            </a:r>
            <a:r>
              <a:rPr lang="en-US" altLang="zh-TW" dirty="0"/>
              <a:t>ACC</a:t>
            </a:r>
            <a:r>
              <a:rPr lang="zh-TW" altLang="en-US" dirty="0"/>
              <a:t>顯著增加</a:t>
            </a:r>
          </a:p>
        </p:txBody>
      </p:sp>
      <p:sp>
        <p:nvSpPr>
          <p:cNvPr id="32" name="文字方塊 31">
            <a:extLst>
              <a:ext uri="{FF2B5EF4-FFF2-40B4-BE49-F238E27FC236}">
                <a16:creationId xmlns:a16="http://schemas.microsoft.com/office/drawing/2014/main" id="{0BC39A60-6B31-EF0A-D7F0-E8AA41E7CAB9}"/>
              </a:ext>
            </a:extLst>
          </p:cNvPr>
          <p:cNvSpPr txBox="1"/>
          <p:nvPr/>
        </p:nvSpPr>
        <p:spPr>
          <a:xfrm>
            <a:off x="4928922" y="2849880"/>
            <a:ext cx="801823" cy="369332"/>
          </a:xfrm>
          <a:prstGeom prst="rect">
            <a:avLst/>
          </a:prstGeom>
          <a:noFill/>
        </p:spPr>
        <p:txBody>
          <a:bodyPr wrap="none" rtlCol="0">
            <a:spAutoFit/>
          </a:bodyPr>
          <a:lstStyle/>
          <a:p>
            <a:r>
              <a:rPr lang="en-US" altLang="zh-TW" b="1" u="sng" dirty="0"/>
              <a:t>BMW</a:t>
            </a:r>
            <a:endParaRPr lang="zh-TW" altLang="en-US" b="1" u="sng" dirty="0"/>
          </a:p>
        </p:txBody>
      </p:sp>
      <p:sp>
        <p:nvSpPr>
          <p:cNvPr id="33" name="文字方塊 32">
            <a:extLst>
              <a:ext uri="{FF2B5EF4-FFF2-40B4-BE49-F238E27FC236}">
                <a16:creationId xmlns:a16="http://schemas.microsoft.com/office/drawing/2014/main" id="{E1C0D305-6150-FAD6-3666-BA80FBA2BF03}"/>
              </a:ext>
            </a:extLst>
          </p:cNvPr>
          <p:cNvSpPr txBox="1"/>
          <p:nvPr/>
        </p:nvSpPr>
        <p:spPr>
          <a:xfrm>
            <a:off x="5066328" y="3219212"/>
            <a:ext cx="3879681" cy="369332"/>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使用</a:t>
            </a:r>
            <a:r>
              <a:rPr lang="en-US" altLang="zh-TW" dirty="0"/>
              <a:t>LK</a:t>
            </a:r>
            <a:r>
              <a:rPr lang="zh-TW" altLang="en-US" dirty="0"/>
              <a:t>顯著增加</a:t>
            </a:r>
          </a:p>
        </p:txBody>
      </p:sp>
    </p:spTree>
    <p:extLst>
      <p:ext uri="{BB962C8B-B14F-4D97-AF65-F5344CB8AC3E}">
        <p14:creationId xmlns:p14="http://schemas.microsoft.com/office/powerpoint/2010/main" val="288796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4708340" cy="461665"/>
          </a:xfrm>
          <a:prstGeom prst="rect">
            <a:avLst/>
          </a:prstGeom>
          <a:noFill/>
        </p:spPr>
        <p:txBody>
          <a:bodyPr wrap="none" rtlCol="0">
            <a:spAutoFit/>
          </a:bodyPr>
          <a:lstStyle/>
          <a:p>
            <a:r>
              <a:rPr lang="zh-TW" altLang="en-US" sz="2400" b="1" u="sng" dirty="0"/>
              <a:t>自動化使用統計</a:t>
            </a:r>
            <a:r>
              <a:rPr lang="en-US" altLang="zh-TW" sz="2400" b="1" u="sng" dirty="0"/>
              <a:t>(</a:t>
            </a:r>
            <a:r>
              <a:rPr lang="zh-TW" altLang="en-US" sz="2400" b="1" u="sng" dirty="0"/>
              <a:t>整日分五個時段</a:t>
            </a:r>
            <a:r>
              <a:rPr lang="en-US" altLang="zh-TW" sz="2400" b="1" u="sng" dirty="0"/>
              <a:t>)</a:t>
            </a:r>
            <a:endParaRPr lang="zh-TW" altLang="en-US" sz="2400" b="1" u="sng" dirty="0"/>
          </a:p>
        </p:txBody>
      </p:sp>
      <p:pic>
        <p:nvPicPr>
          <p:cNvPr id="9" name="圖片 8">
            <a:extLst>
              <a:ext uri="{FF2B5EF4-FFF2-40B4-BE49-F238E27FC236}">
                <a16:creationId xmlns:a16="http://schemas.microsoft.com/office/drawing/2014/main" id="{FB70A1DD-964B-30D4-3934-810826457E69}"/>
              </a:ext>
            </a:extLst>
          </p:cNvPr>
          <p:cNvPicPr>
            <a:picLocks noChangeAspect="1"/>
          </p:cNvPicPr>
          <p:nvPr/>
        </p:nvPicPr>
        <p:blipFill rotWithShape="1">
          <a:blip r:embed="rId3"/>
          <a:srcRect l="500" t="5379" r="47436" b="35249"/>
          <a:stretch/>
        </p:blipFill>
        <p:spPr>
          <a:xfrm>
            <a:off x="114117" y="1112520"/>
            <a:ext cx="4746102" cy="3154166"/>
          </a:xfrm>
          <a:prstGeom prst="rect">
            <a:avLst/>
          </a:prstGeom>
        </p:spPr>
      </p:pic>
      <p:sp>
        <p:nvSpPr>
          <p:cNvPr id="48" name="文字方塊 47">
            <a:extLst>
              <a:ext uri="{FF2B5EF4-FFF2-40B4-BE49-F238E27FC236}">
                <a16:creationId xmlns:a16="http://schemas.microsoft.com/office/drawing/2014/main" id="{82B64C57-D1A2-15C6-B02F-4EDDDE88860C}"/>
              </a:ext>
            </a:extLst>
          </p:cNvPr>
          <p:cNvSpPr txBox="1"/>
          <p:nvPr/>
        </p:nvSpPr>
        <p:spPr>
          <a:xfrm>
            <a:off x="4928922" y="1112520"/>
            <a:ext cx="877163" cy="369332"/>
          </a:xfrm>
          <a:prstGeom prst="rect">
            <a:avLst/>
          </a:prstGeom>
          <a:noFill/>
        </p:spPr>
        <p:txBody>
          <a:bodyPr wrap="none" rtlCol="0">
            <a:spAutoFit/>
          </a:bodyPr>
          <a:lstStyle/>
          <a:p>
            <a:r>
              <a:rPr lang="zh-TW" altLang="en-US" b="1" u="sng" dirty="0"/>
              <a:t>特斯拉</a:t>
            </a:r>
          </a:p>
        </p:txBody>
      </p:sp>
      <p:sp>
        <p:nvSpPr>
          <p:cNvPr id="49" name="文字方塊 48">
            <a:extLst>
              <a:ext uri="{FF2B5EF4-FFF2-40B4-BE49-F238E27FC236}">
                <a16:creationId xmlns:a16="http://schemas.microsoft.com/office/drawing/2014/main" id="{3C8ECD54-1182-FC81-1F13-819523E28FDA}"/>
              </a:ext>
            </a:extLst>
          </p:cNvPr>
          <p:cNvSpPr txBox="1"/>
          <p:nvPr/>
        </p:nvSpPr>
        <p:spPr>
          <a:xfrm>
            <a:off x="5066328" y="1481852"/>
            <a:ext cx="3879681" cy="369332"/>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整天使用自動化不顯著增加</a:t>
            </a:r>
          </a:p>
        </p:txBody>
      </p:sp>
      <p:sp>
        <p:nvSpPr>
          <p:cNvPr id="50" name="文字方塊 49">
            <a:extLst>
              <a:ext uri="{FF2B5EF4-FFF2-40B4-BE49-F238E27FC236}">
                <a16:creationId xmlns:a16="http://schemas.microsoft.com/office/drawing/2014/main" id="{BE2DB6C1-C7E7-C425-DD9F-52532B00BFE2}"/>
              </a:ext>
            </a:extLst>
          </p:cNvPr>
          <p:cNvSpPr txBox="1"/>
          <p:nvPr/>
        </p:nvSpPr>
        <p:spPr>
          <a:xfrm>
            <a:off x="4928922" y="2849880"/>
            <a:ext cx="801823" cy="369332"/>
          </a:xfrm>
          <a:prstGeom prst="rect">
            <a:avLst/>
          </a:prstGeom>
          <a:noFill/>
        </p:spPr>
        <p:txBody>
          <a:bodyPr wrap="none" rtlCol="0">
            <a:spAutoFit/>
          </a:bodyPr>
          <a:lstStyle/>
          <a:p>
            <a:r>
              <a:rPr lang="en-US" altLang="zh-TW" b="1" u="sng" dirty="0"/>
              <a:t>BMW</a:t>
            </a:r>
            <a:endParaRPr lang="zh-TW" altLang="en-US" b="1" u="sng" dirty="0"/>
          </a:p>
        </p:txBody>
      </p:sp>
      <p:sp>
        <p:nvSpPr>
          <p:cNvPr id="51" name="文字方塊 50">
            <a:extLst>
              <a:ext uri="{FF2B5EF4-FFF2-40B4-BE49-F238E27FC236}">
                <a16:creationId xmlns:a16="http://schemas.microsoft.com/office/drawing/2014/main" id="{A656AF41-1EE4-2FE2-06E5-7B1F3D464BD9}"/>
              </a:ext>
            </a:extLst>
          </p:cNvPr>
          <p:cNvSpPr txBox="1"/>
          <p:nvPr/>
        </p:nvSpPr>
        <p:spPr>
          <a:xfrm>
            <a:off x="5066328" y="3219212"/>
            <a:ext cx="3879681" cy="8724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dirty="0"/>
              <a:t>使用</a:t>
            </a:r>
            <a:r>
              <a:rPr lang="en-US" altLang="zh-TW" dirty="0"/>
              <a:t>ACC+LK</a:t>
            </a:r>
            <a:r>
              <a:rPr lang="zh-TW" altLang="en-US" dirty="0"/>
              <a:t>顯著增加</a:t>
            </a:r>
            <a:endParaRPr lang="en-US" altLang="zh-TW" dirty="0"/>
          </a:p>
          <a:p>
            <a:pPr marL="285750" indent="-285750">
              <a:lnSpc>
                <a:spcPct val="150000"/>
              </a:lnSpc>
              <a:buFont typeface="Arial" panose="020B0604020202020204" pitchFamily="34" charset="0"/>
              <a:buChar char="•"/>
            </a:pPr>
            <a:r>
              <a:rPr lang="en-US" altLang="zh-TW" dirty="0"/>
              <a:t>ACC+LK</a:t>
            </a:r>
            <a:r>
              <a:rPr lang="zh-TW" altLang="en-US" dirty="0"/>
              <a:t>在</a:t>
            </a:r>
            <a:r>
              <a:rPr lang="en-US" altLang="zh-TW" dirty="0"/>
              <a:t>19-22</a:t>
            </a:r>
            <a:r>
              <a:rPr lang="zh-TW" altLang="en-US" dirty="0"/>
              <a:t>時段使用率最小</a:t>
            </a:r>
            <a:endParaRPr lang="en-US" altLang="zh-TW" dirty="0"/>
          </a:p>
        </p:txBody>
      </p:sp>
      <p:sp>
        <p:nvSpPr>
          <p:cNvPr id="52" name="文字方塊 51">
            <a:extLst>
              <a:ext uri="{FF2B5EF4-FFF2-40B4-BE49-F238E27FC236}">
                <a16:creationId xmlns:a16="http://schemas.microsoft.com/office/drawing/2014/main" id="{BBDDB035-7714-7489-AA5C-97F61A73D713}"/>
              </a:ext>
            </a:extLst>
          </p:cNvPr>
          <p:cNvSpPr txBox="1"/>
          <p:nvPr/>
        </p:nvSpPr>
        <p:spPr>
          <a:xfrm>
            <a:off x="114117" y="4353933"/>
            <a:ext cx="3879681" cy="369332"/>
          </a:xfrm>
          <a:prstGeom prst="rect">
            <a:avLst/>
          </a:prstGeom>
          <a:no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※夜間樣本數小，所以分析排除在外</a:t>
            </a:r>
          </a:p>
        </p:txBody>
      </p:sp>
      <p:sp>
        <p:nvSpPr>
          <p:cNvPr id="53" name="矩形 52">
            <a:extLst>
              <a:ext uri="{FF2B5EF4-FFF2-40B4-BE49-F238E27FC236}">
                <a16:creationId xmlns:a16="http://schemas.microsoft.com/office/drawing/2014/main" id="{955AE96A-FE96-A42E-AC16-F564DA69841C}"/>
              </a:ext>
            </a:extLst>
          </p:cNvPr>
          <p:cNvSpPr/>
          <p:nvPr/>
        </p:nvSpPr>
        <p:spPr>
          <a:xfrm>
            <a:off x="2048214" y="3453178"/>
            <a:ext cx="2699045" cy="127000"/>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a:extLst>
              <a:ext uri="{FF2B5EF4-FFF2-40B4-BE49-F238E27FC236}">
                <a16:creationId xmlns:a16="http://schemas.microsoft.com/office/drawing/2014/main" id="{897EAE95-9E5F-50FA-A1F7-DE659C7C0A8E}"/>
              </a:ext>
            </a:extLst>
          </p:cNvPr>
          <p:cNvSpPr/>
          <p:nvPr/>
        </p:nvSpPr>
        <p:spPr>
          <a:xfrm>
            <a:off x="930976" y="3439843"/>
            <a:ext cx="402524" cy="147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0492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5016117" cy="461665"/>
          </a:xfrm>
          <a:prstGeom prst="rect">
            <a:avLst/>
          </a:prstGeom>
          <a:noFill/>
        </p:spPr>
        <p:txBody>
          <a:bodyPr wrap="none" rtlCol="0">
            <a:spAutoFit/>
          </a:bodyPr>
          <a:lstStyle/>
          <a:p>
            <a:r>
              <a:rPr lang="zh-TW" altLang="en-US" sz="2400" b="1" u="sng" dirty="0"/>
              <a:t>自動化使用統計</a:t>
            </a:r>
            <a:r>
              <a:rPr lang="en-US" altLang="zh-TW" sz="2400" b="1" u="sng" dirty="0"/>
              <a:t>(</a:t>
            </a:r>
            <a:r>
              <a:rPr lang="zh-TW" altLang="en-US" sz="2400" b="1" u="sng" dirty="0"/>
              <a:t>不同車速的情況下</a:t>
            </a:r>
            <a:r>
              <a:rPr lang="en-US" altLang="zh-TW" sz="2400" b="1" u="sng" dirty="0"/>
              <a:t>)</a:t>
            </a:r>
            <a:endParaRPr lang="zh-TW" altLang="en-US" sz="2400" b="1" u="sng" dirty="0"/>
          </a:p>
        </p:txBody>
      </p:sp>
      <p:grpSp>
        <p:nvGrpSpPr>
          <p:cNvPr id="5" name="群組 4">
            <a:extLst>
              <a:ext uri="{FF2B5EF4-FFF2-40B4-BE49-F238E27FC236}">
                <a16:creationId xmlns:a16="http://schemas.microsoft.com/office/drawing/2014/main" id="{E3AE6416-B384-8726-13DF-A976E3811957}"/>
              </a:ext>
            </a:extLst>
          </p:cNvPr>
          <p:cNvGrpSpPr/>
          <p:nvPr/>
        </p:nvGrpSpPr>
        <p:grpSpPr>
          <a:xfrm>
            <a:off x="197991" y="1005803"/>
            <a:ext cx="4661600" cy="3391727"/>
            <a:chOff x="793750" y="952500"/>
            <a:chExt cx="3655060" cy="2659380"/>
          </a:xfrm>
        </p:grpSpPr>
        <p:pic>
          <p:nvPicPr>
            <p:cNvPr id="9" name="圖片 8">
              <a:extLst>
                <a:ext uri="{FF2B5EF4-FFF2-40B4-BE49-F238E27FC236}">
                  <a16:creationId xmlns:a16="http://schemas.microsoft.com/office/drawing/2014/main" id="{FB70A1DD-964B-30D4-3934-810826457E69}"/>
                </a:ext>
              </a:extLst>
            </p:cNvPr>
            <p:cNvPicPr>
              <a:picLocks noChangeAspect="1"/>
            </p:cNvPicPr>
            <p:nvPr/>
          </p:nvPicPr>
          <p:blipFill rotWithShape="1">
            <a:blip r:embed="rId3"/>
            <a:srcRect l="73686" t="5669" r="1" b="36574"/>
            <a:stretch/>
          </p:blipFill>
          <p:spPr>
            <a:xfrm>
              <a:off x="2369820" y="952500"/>
              <a:ext cx="2078990" cy="2659380"/>
            </a:xfrm>
            <a:prstGeom prst="rect">
              <a:avLst/>
            </a:prstGeom>
          </p:spPr>
        </p:pic>
        <p:pic>
          <p:nvPicPr>
            <p:cNvPr id="2" name="圖片 1">
              <a:extLst>
                <a:ext uri="{FF2B5EF4-FFF2-40B4-BE49-F238E27FC236}">
                  <a16:creationId xmlns:a16="http://schemas.microsoft.com/office/drawing/2014/main" id="{4FE2A95F-06AD-81CB-C012-61A8D9DCE347}"/>
                </a:ext>
              </a:extLst>
            </p:cNvPr>
            <p:cNvPicPr>
              <a:picLocks noChangeAspect="1"/>
            </p:cNvPicPr>
            <p:nvPr/>
          </p:nvPicPr>
          <p:blipFill rotWithShape="1">
            <a:blip r:embed="rId3"/>
            <a:srcRect l="500" t="5669" r="79552" b="36574"/>
            <a:stretch/>
          </p:blipFill>
          <p:spPr>
            <a:xfrm>
              <a:off x="793750" y="952500"/>
              <a:ext cx="1576070" cy="2659380"/>
            </a:xfrm>
            <a:prstGeom prst="rect">
              <a:avLst/>
            </a:prstGeom>
          </p:spPr>
        </p:pic>
      </p:grpSp>
      <p:sp>
        <p:nvSpPr>
          <p:cNvPr id="6" name="文字方塊 5">
            <a:extLst>
              <a:ext uri="{FF2B5EF4-FFF2-40B4-BE49-F238E27FC236}">
                <a16:creationId xmlns:a16="http://schemas.microsoft.com/office/drawing/2014/main" id="{5C00A013-F60A-4270-F765-6FAFAA9D7989}"/>
              </a:ext>
            </a:extLst>
          </p:cNvPr>
          <p:cNvSpPr txBox="1"/>
          <p:nvPr/>
        </p:nvSpPr>
        <p:spPr>
          <a:xfrm>
            <a:off x="4928922" y="1112520"/>
            <a:ext cx="877163" cy="369332"/>
          </a:xfrm>
          <a:prstGeom prst="rect">
            <a:avLst/>
          </a:prstGeom>
          <a:noFill/>
        </p:spPr>
        <p:txBody>
          <a:bodyPr wrap="none" rtlCol="0">
            <a:spAutoFit/>
          </a:bodyPr>
          <a:lstStyle/>
          <a:p>
            <a:r>
              <a:rPr lang="zh-TW" altLang="en-US" b="1" u="sng" dirty="0"/>
              <a:t>特斯拉</a:t>
            </a:r>
          </a:p>
        </p:txBody>
      </p:sp>
      <p:sp>
        <p:nvSpPr>
          <p:cNvPr id="7" name="文字方塊 6">
            <a:extLst>
              <a:ext uri="{FF2B5EF4-FFF2-40B4-BE49-F238E27FC236}">
                <a16:creationId xmlns:a16="http://schemas.microsoft.com/office/drawing/2014/main" id="{F8F4CE16-83E3-905E-29F9-9BAB186B87E0}"/>
              </a:ext>
            </a:extLst>
          </p:cNvPr>
          <p:cNvSpPr txBox="1"/>
          <p:nvPr/>
        </p:nvSpPr>
        <p:spPr>
          <a:xfrm>
            <a:off x="5066328" y="1481852"/>
            <a:ext cx="3879681" cy="8724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TW" dirty="0"/>
              <a:t>10~60km/</a:t>
            </a:r>
            <a:r>
              <a:rPr lang="en-US" altLang="zh-TW" dirty="0" err="1"/>
              <a:t>hr</a:t>
            </a:r>
            <a:r>
              <a:rPr lang="zh-TW" altLang="en-US" dirty="0"/>
              <a:t>手動駕駛使用率最高</a:t>
            </a:r>
            <a:endParaRPr lang="en-US" altLang="zh-TW" dirty="0"/>
          </a:p>
          <a:p>
            <a:pPr marL="285750" indent="-285750">
              <a:lnSpc>
                <a:spcPct val="150000"/>
              </a:lnSpc>
              <a:buFont typeface="Arial" panose="020B0604020202020204" pitchFamily="34" charset="0"/>
              <a:buChar char="•"/>
            </a:pPr>
            <a:r>
              <a:rPr lang="en-US" altLang="zh-TW" dirty="0"/>
              <a:t>ACC</a:t>
            </a:r>
            <a:r>
              <a:rPr lang="zh-TW" altLang="en-US" dirty="0"/>
              <a:t>顯著增加</a:t>
            </a:r>
          </a:p>
        </p:txBody>
      </p:sp>
      <p:sp>
        <p:nvSpPr>
          <p:cNvPr id="8" name="文字方塊 7">
            <a:extLst>
              <a:ext uri="{FF2B5EF4-FFF2-40B4-BE49-F238E27FC236}">
                <a16:creationId xmlns:a16="http://schemas.microsoft.com/office/drawing/2014/main" id="{2E130F7A-FD96-B615-967B-FD8A4B78D9D1}"/>
              </a:ext>
            </a:extLst>
          </p:cNvPr>
          <p:cNvSpPr txBox="1"/>
          <p:nvPr/>
        </p:nvSpPr>
        <p:spPr>
          <a:xfrm>
            <a:off x="4928922" y="2849880"/>
            <a:ext cx="801823" cy="369332"/>
          </a:xfrm>
          <a:prstGeom prst="rect">
            <a:avLst/>
          </a:prstGeom>
          <a:noFill/>
        </p:spPr>
        <p:txBody>
          <a:bodyPr wrap="none" rtlCol="0">
            <a:spAutoFit/>
          </a:bodyPr>
          <a:lstStyle/>
          <a:p>
            <a:r>
              <a:rPr lang="en-US" altLang="zh-TW" b="1" u="sng" dirty="0"/>
              <a:t>BMW</a:t>
            </a:r>
            <a:endParaRPr lang="zh-TW" altLang="en-US" b="1" u="sng" dirty="0"/>
          </a:p>
        </p:txBody>
      </p:sp>
      <p:sp>
        <p:nvSpPr>
          <p:cNvPr id="10" name="文字方塊 9">
            <a:extLst>
              <a:ext uri="{FF2B5EF4-FFF2-40B4-BE49-F238E27FC236}">
                <a16:creationId xmlns:a16="http://schemas.microsoft.com/office/drawing/2014/main" id="{814CF1BF-9294-6AAB-3005-C79E7658974E}"/>
              </a:ext>
            </a:extLst>
          </p:cNvPr>
          <p:cNvSpPr txBox="1"/>
          <p:nvPr/>
        </p:nvSpPr>
        <p:spPr>
          <a:xfrm>
            <a:off x="5066328" y="3219212"/>
            <a:ext cx="3879681" cy="369332"/>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10~60km/</a:t>
            </a:r>
            <a:r>
              <a:rPr lang="en-US" altLang="zh-TW" dirty="0" err="1"/>
              <a:t>hr</a:t>
            </a:r>
            <a:r>
              <a:rPr lang="zh-TW" altLang="en-US" dirty="0"/>
              <a:t>手動駕駛使用率最高</a:t>
            </a:r>
          </a:p>
        </p:txBody>
      </p:sp>
      <p:sp>
        <p:nvSpPr>
          <p:cNvPr id="14" name="矩形 13">
            <a:extLst>
              <a:ext uri="{FF2B5EF4-FFF2-40B4-BE49-F238E27FC236}">
                <a16:creationId xmlns:a16="http://schemas.microsoft.com/office/drawing/2014/main" id="{157378BA-4439-E3C7-1508-A6314EC4F742}"/>
              </a:ext>
            </a:extLst>
          </p:cNvPr>
          <p:cNvSpPr/>
          <p:nvPr/>
        </p:nvSpPr>
        <p:spPr>
          <a:xfrm>
            <a:off x="2985475" y="2752566"/>
            <a:ext cx="443526" cy="135366"/>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555D684A-1656-2F90-C90B-82E93C35FB97}"/>
              </a:ext>
            </a:extLst>
          </p:cNvPr>
          <p:cNvSpPr/>
          <p:nvPr/>
        </p:nvSpPr>
        <p:spPr>
          <a:xfrm>
            <a:off x="1095825" y="1680536"/>
            <a:ext cx="402524" cy="147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84EB0F30-46C5-CE6E-1364-E6BFB5B1D6E6}"/>
              </a:ext>
            </a:extLst>
          </p:cNvPr>
          <p:cNvSpPr/>
          <p:nvPr/>
        </p:nvSpPr>
        <p:spPr>
          <a:xfrm>
            <a:off x="1101772" y="2760662"/>
            <a:ext cx="402524" cy="147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39881C18-65CF-EA46-BF73-5809D12A5D82}"/>
              </a:ext>
            </a:extLst>
          </p:cNvPr>
          <p:cNvSpPr/>
          <p:nvPr/>
        </p:nvSpPr>
        <p:spPr>
          <a:xfrm>
            <a:off x="2985475" y="1676136"/>
            <a:ext cx="443526" cy="135366"/>
          </a:xfrm>
          <a:prstGeom prst="rect">
            <a:avLst/>
          </a:prstGeom>
          <a:solidFill>
            <a:srgbClr val="FFFF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700FFF06-256A-CF43-9211-FEB24601B6B2}"/>
              </a:ext>
            </a:extLst>
          </p:cNvPr>
          <p:cNvSpPr/>
          <p:nvPr/>
        </p:nvSpPr>
        <p:spPr>
          <a:xfrm>
            <a:off x="1095825" y="1928637"/>
            <a:ext cx="402524" cy="147955"/>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23BF1679-A0DB-5978-8463-CEB6EEFA9087}"/>
              </a:ext>
            </a:extLst>
          </p:cNvPr>
          <p:cNvSpPr/>
          <p:nvPr/>
        </p:nvSpPr>
        <p:spPr>
          <a:xfrm>
            <a:off x="2346180" y="1941226"/>
            <a:ext cx="2408699" cy="135366"/>
          </a:xfrm>
          <a:prstGeom prst="rect">
            <a:avLst/>
          </a:prstGeom>
          <a:solidFill>
            <a:schemeClr val="accent5">
              <a:lumMod val="60000"/>
              <a:lumOff val="40000"/>
              <a:alpha val="2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0816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1723549" cy="461665"/>
          </a:xfrm>
          <a:prstGeom prst="rect">
            <a:avLst/>
          </a:prstGeom>
          <a:noFill/>
        </p:spPr>
        <p:txBody>
          <a:bodyPr wrap="none" rtlCol="0">
            <a:spAutoFit/>
          </a:bodyPr>
          <a:lstStyle/>
          <a:p>
            <a:r>
              <a:rPr lang="zh-TW" altLang="en-US" sz="2400" b="1" u="sng" dirty="0"/>
              <a:t>注意力分佈</a:t>
            </a:r>
          </a:p>
        </p:txBody>
      </p:sp>
      <p:pic>
        <p:nvPicPr>
          <p:cNvPr id="9" name="圖片 8">
            <a:extLst>
              <a:ext uri="{FF2B5EF4-FFF2-40B4-BE49-F238E27FC236}">
                <a16:creationId xmlns:a16="http://schemas.microsoft.com/office/drawing/2014/main" id="{2D3B34AF-16C1-CED0-8672-A289A97FF93D}"/>
              </a:ext>
            </a:extLst>
          </p:cNvPr>
          <p:cNvPicPr>
            <a:picLocks noChangeAspect="1"/>
          </p:cNvPicPr>
          <p:nvPr/>
        </p:nvPicPr>
        <p:blipFill>
          <a:blip r:embed="rId3"/>
          <a:stretch>
            <a:fillRect/>
          </a:stretch>
        </p:blipFill>
        <p:spPr>
          <a:xfrm>
            <a:off x="494731" y="3819244"/>
            <a:ext cx="8154538" cy="1228896"/>
          </a:xfrm>
          <a:prstGeom prst="rect">
            <a:avLst/>
          </a:prstGeom>
        </p:spPr>
      </p:pic>
      <p:grpSp>
        <p:nvGrpSpPr>
          <p:cNvPr id="5" name="群組 4">
            <a:extLst>
              <a:ext uri="{FF2B5EF4-FFF2-40B4-BE49-F238E27FC236}">
                <a16:creationId xmlns:a16="http://schemas.microsoft.com/office/drawing/2014/main" id="{7701D191-580E-C508-53E5-7BDB8C23BA97}"/>
              </a:ext>
            </a:extLst>
          </p:cNvPr>
          <p:cNvGrpSpPr/>
          <p:nvPr/>
        </p:nvGrpSpPr>
        <p:grpSpPr>
          <a:xfrm>
            <a:off x="409744" y="770097"/>
            <a:ext cx="8324512" cy="2908803"/>
            <a:chOff x="834015" y="865458"/>
            <a:chExt cx="7475970" cy="2612300"/>
          </a:xfrm>
        </p:grpSpPr>
        <p:pic>
          <p:nvPicPr>
            <p:cNvPr id="6" name="圖片 5">
              <a:extLst>
                <a:ext uri="{FF2B5EF4-FFF2-40B4-BE49-F238E27FC236}">
                  <a16:creationId xmlns:a16="http://schemas.microsoft.com/office/drawing/2014/main" id="{6810121E-F824-11DA-124B-BCCDC97C6DF8}"/>
                </a:ext>
              </a:extLst>
            </p:cNvPr>
            <p:cNvPicPr>
              <a:picLocks noChangeAspect="1"/>
            </p:cNvPicPr>
            <p:nvPr/>
          </p:nvPicPr>
          <p:blipFill>
            <a:blip r:embed="rId4"/>
            <a:stretch>
              <a:fillRect/>
            </a:stretch>
          </p:blipFill>
          <p:spPr>
            <a:xfrm>
              <a:off x="834015" y="865459"/>
              <a:ext cx="3436368" cy="2612299"/>
            </a:xfrm>
            <a:prstGeom prst="rect">
              <a:avLst/>
            </a:prstGeom>
          </p:spPr>
        </p:pic>
        <p:pic>
          <p:nvPicPr>
            <p:cNvPr id="2" name="圖片 1">
              <a:extLst>
                <a:ext uri="{FF2B5EF4-FFF2-40B4-BE49-F238E27FC236}">
                  <a16:creationId xmlns:a16="http://schemas.microsoft.com/office/drawing/2014/main" id="{9B687B36-225D-C4B8-C265-454DECF4AA06}"/>
                </a:ext>
              </a:extLst>
            </p:cNvPr>
            <p:cNvPicPr>
              <a:picLocks noChangeAspect="1"/>
            </p:cNvPicPr>
            <p:nvPr/>
          </p:nvPicPr>
          <p:blipFill>
            <a:blip r:embed="rId5"/>
            <a:stretch>
              <a:fillRect/>
            </a:stretch>
          </p:blipFill>
          <p:spPr>
            <a:xfrm>
              <a:off x="4863548" y="865458"/>
              <a:ext cx="3446437" cy="2612299"/>
            </a:xfrm>
            <a:prstGeom prst="rect">
              <a:avLst/>
            </a:prstGeom>
          </p:spPr>
        </p:pic>
      </p:grpSp>
    </p:spTree>
    <p:extLst>
      <p:ext uri="{BB962C8B-B14F-4D97-AF65-F5344CB8AC3E}">
        <p14:creationId xmlns:p14="http://schemas.microsoft.com/office/powerpoint/2010/main" val="403939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結果</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1723549" cy="461665"/>
          </a:xfrm>
          <a:prstGeom prst="rect">
            <a:avLst/>
          </a:prstGeom>
          <a:noFill/>
        </p:spPr>
        <p:txBody>
          <a:bodyPr wrap="none" rtlCol="0">
            <a:spAutoFit/>
          </a:bodyPr>
          <a:lstStyle/>
          <a:p>
            <a:r>
              <a:rPr lang="zh-TW" altLang="en-US" sz="2400" b="1" u="sng" dirty="0"/>
              <a:t>經驗的影響</a:t>
            </a:r>
          </a:p>
        </p:txBody>
      </p:sp>
      <p:sp>
        <p:nvSpPr>
          <p:cNvPr id="8" name="文字方塊 7">
            <a:extLst>
              <a:ext uri="{FF2B5EF4-FFF2-40B4-BE49-F238E27FC236}">
                <a16:creationId xmlns:a16="http://schemas.microsoft.com/office/drawing/2014/main" id="{D5F7B506-4DCA-03A8-BEDA-526C75586129}"/>
              </a:ext>
            </a:extLst>
          </p:cNvPr>
          <p:cNvSpPr txBox="1"/>
          <p:nvPr/>
        </p:nvSpPr>
        <p:spPr>
          <a:xfrm>
            <a:off x="107091" y="1154226"/>
            <a:ext cx="2834430" cy="369332"/>
          </a:xfrm>
          <a:prstGeom prst="rect">
            <a:avLst/>
          </a:prstGeom>
          <a:noFill/>
        </p:spPr>
        <p:txBody>
          <a:bodyPr wrap="none" rtlCol="0">
            <a:spAutoFit/>
          </a:bodyPr>
          <a:lstStyle/>
          <a:p>
            <a:r>
              <a:rPr lang="zh-TW" altLang="en-US" dirty="0"/>
              <a:t>為期兩個月的實驗觀察到 </a:t>
            </a:r>
            <a:r>
              <a:rPr lang="en-US" altLang="zh-TW" dirty="0"/>
              <a:t>:</a:t>
            </a:r>
            <a:endParaRPr lang="zh-TW" altLang="en-US" dirty="0"/>
          </a:p>
        </p:txBody>
      </p:sp>
      <p:sp>
        <p:nvSpPr>
          <p:cNvPr id="9" name="文字方塊 8">
            <a:extLst>
              <a:ext uri="{FF2B5EF4-FFF2-40B4-BE49-F238E27FC236}">
                <a16:creationId xmlns:a16="http://schemas.microsoft.com/office/drawing/2014/main" id="{D7467EF5-1A38-A9CC-373F-117C6AD1E51E}"/>
              </a:ext>
            </a:extLst>
          </p:cNvPr>
          <p:cNvSpPr txBox="1"/>
          <p:nvPr/>
        </p:nvSpPr>
        <p:spPr>
          <a:xfrm>
            <a:off x="197991" y="1523558"/>
            <a:ext cx="8971005" cy="21189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dirty="0"/>
              <a:t>第</a:t>
            </a:r>
            <a:r>
              <a:rPr lang="en-US" altLang="zh-TW" dirty="0"/>
              <a:t>6~9</a:t>
            </a:r>
            <a:r>
              <a:rPr lang="zh-TW" altLang="en-US" dirty="0"/>
              <a:t>週</a:t>
            </a:r>
            <a:r>
              <a:rPr lang="en-US" altLang="zh-TW" dirty="0"/>
              <a:t>BMW</a:t>
            </a:r>
            <a:r>
              <a:rPr lang="zh-TW" altLang="en-US" dirty="0"/>
              <a:t>的</a:t>
            </a:r>
            <a:r>
              <a:rPr lang="en-US" altLang="zh-TW" dirty="0"/>
              <a:t>ACC+LK</a:t>
            </a:r>
            <a:r>
              <a:rPr lang="zh-TW" altLang="en-US" dirty="0"/>
              <a:t>的使用率減少了</a:t>
            </a:r>
            <a:r>
              <a:rPr lang="en-US" altLang="zh-TW" dirty="0"/>
              <a:t>9.5%</a:t>
            </a:r>
            <a:r>
              <a:rPr lang="zh-TW" altLang="en-US" dirty="0"/>
              <a:t>，手動增加了</a:t>
            </a:r>
            <a:r>
              <a:rPr lang="en-US" altLang="zh-TW" dirty="0"/>
              <a:t>13.5%</a:t>
            </a:r>
          </a:p>
          <a:p>
            <a:pPr marL="285750" indent="-285750">
              <a:lnSpc>
                <a:spcPct val="150000"/>
              </a:lnSpc>
              <a:buFont typeface="Arial" panose="020B0604020202020204" pitchFamily="34" charset="0"/>
              <a:buChar char="•"/>
            </a:pPr>
            <a:r>
              <a:rPr lang="zh-TW" altLang="en-US" dirty="0"/>
              <a:t>綜合</a:t>
            </a:r>
            <a:r>
              <a:rPr lang="en-US" altLang="zh-TW" dirty="0"/>
              <a:t>BMW</a:t>
            </a:r>
            <a:r>
              <a:rPr lang="zh-TW" altLang="en-US" dirty="0"/>
              <a:t>和特斯拉，在第</a:t>
            </a:r>
            <a:r>
              <a:rPr lang="en-US" altLang="zh-TW" dirty="0"/>
              <a:t>3~6</a:t>
            </a:r>
            <a:r>
              <a:rPr lang="zh-TW" altLang="en-US" dirty="0"/>
              <a:t>週</a:t>
            </a:r>
            <a:r>
              <a:rPr lang="en-US" altLang="zh-TW" dirty="0"/>
              <a:t>ACC</a:t>
            </a:r>
            <a:r>
              <a:rPr lang="zh-TW" altLang="en-US" dirty="0"/>
              <a:t>的使用率從</a:t>
            </a:r>
            <a:r>
              <a:rPr lang="en-US" altLang="zh-TW" dirty="0"/>
              <a:t>6.3%</a:t>
            </a:r>
            <a:r>
              <a:rPr lang="zh-TW" altLang="en-US" dirty="0"/>
              <a:t>下降至第</a:t>
            </a:r>
            <a:r>
              <a:rPr lang="en-US" altLang="zh-TW" dirty="0"/>
              <a:t>9~10</a:t>
            </a:r>
            <a:r>
              <a:rPr lang="zh-TW" altLang="en-US" dirty="0"/>
              <a:t>週的</a:t>
            </a:r>
            <a:r>
              <a:rPr lang="en-US" altLang="zh-TW" dirty="0"/>
              <a:t>1.0%</a:t>
            </a:r>
          </a:p>
          <a:p>
            <a:pPr marL="285750" indent="-285750">
              <a:lnSpc>
                <a:spcPct val="150000"/>
              </a:lnSpc>
              <a:buFont typeface="Arial" panose="020B0604020202020204" pitchFamily="34" charset="0"/>
              <a:buChar char="•"/>
            </a:pPr>
            <a:r>
              <a:rPr lang="zh-TW" altLang="en-US" dirty="0"/>
              <a:t>綜合</a:t>
            </a:r>
            <a:r>
              <a:rPr lang="en-US" altLang="zh-TW" dirty="0"/>
              <a:t>BMW</a:t>
            </a:r>
            <a:r>
              <a:rPr lang="zh-TW" altLang="en-US" dirty="0"/>
              <a:t>和特斯拉，在第</a:t>
            </a:r>
            <a:r>
              <a:rPr lang="en-US" altLang="zh-TW" dirty="0"/>
              <a:t>3~6</a:t>
            </a:r>
            <a:r>
              <a:rPr lang="zh-TW" altLang="en-US" dirty="0"/>
              <a:t>週手動駕駛的使用率從</a:t>
            </a:r>
            <a:r>
              <a:rPr lang="en-US" altLang="zh-TW" dirty="0"/>
              <a:t>24.7%</a:t>
            </a:r>
            <a:r>
              <a:rPr lang="zh-TW" altLang="en-US" dirty="0"/>
              <a:t>上升至第</a:t>
            </a:r>
            <a:r>
              <a:rPr lang="en-US" altLang="zh-TW" dirty="0"/>
              <a:t>7~9</a:t>
            </a:r>
            <a:r>
              <a:rPr lang="zh-TW" altLang="en-US" dirty="0"/>
              <a:t>週的</a:t>
            </a:r>
            <a:r>
              <a:rPr lang="en-US" altLang="zh-TW" dirty="0"/>
              <a:t>35.1%</a:t>
            </a:r>
          </a:p>
          <a:p>
            <a:pPr marL="285750" indent="-285750">
              <a:lnSpc>
                <a:spcPct val="150000"/>
              </a:lnSpc>
              <a:buFont typeface="Arial" panose="020B0604020202020204" pitchFamily="34" charset="0"/>
              <a:buChar char="•"/>
            </a:pPr>
            <a:r>
              <a:rPr lang="zh-TW" altLang="en-US" dirty="0"/>
              <a:t>在使用</a:t>
            </a:r>
            <a:r>
              <a:rPr lang="en-US" altLang="zh-TW" dirty="0"/>
              <a:t>ACC+LK</a:t>
            </a:r>
            <a:r>
              <a:rPr lang="zh-TW" altLang="en-US" dirty="0"/>
              <a:t>時，頭部的俯仰有顯著的差異。與第</a:t>
            </a:r>
            <a:r>
              <a:rPr lang="en-US" altLang="zh-TW" dirty="0"/>
              <a:t>1~3</a:t>
            </a:r>
            <a:r>
              <a:rPr lang="zh-TW" altLang="en-US" dirty="0"/>
              <a:t>週相比，第</a:t>
            </a:r>
            <a:r>
              <a:rPr lang="en-US" altLang="zh-TW" dirty="0"/>
              <a:t>7~9</a:t>
            </a:r>
            <a:r>
              <a:rPr lang="zh-TW" altLang="en-US" dirty="0"/>
              <a:t>週的俯仰程度大</a:t>
            </a:r>
            <a:r>
              <a:rPr lang="en-US" altLang="zh-TW" dirty="0"/>
              <a:t>0.6</a:t>
            </a:r>
            <a:r>
              <a:rPr lang="zh-TW" altLang="en-US" dirty="0"/>
              <a:t>度</a:t>
            </a:r>
            <a:endParaRPr lang="en-US" altLang="zh-TW" dirty="0"/>
          </a:p>
        </p:txBody>
      </p:sp>
    </p:spTree>
    <p:extLst>
      <p:ext uri="{BB962C8B-B14F-4D97-AF65-F5344CB8AC3E}">
        <p14:creationId xmlns:p14="http://schemas.microsoft.com/office/powerpoint/2010/main" val="43597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介紹</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CB0DE92F-A4A3-5F3F-00C1-A03B835A3FBC}"/>
              </a:ext>
            </a:extLst>
          </p:cNvPr>
          <p:cNvSpPr txBox="1"/>
          <p:nvPr/>
        </p:nvSpPr>
        <p:spPr>
          <a:xfrm>
            <a:off x="1598527" y="201896"/>
            <a:ext cx="800219" cy="461665"/>
          </a:xfrm>
          <a:prstGeom prst="rect">
            <a:avLst/>
          </a:prstGeom>
          <a:noFill/>
        </p:spPr>
        <p:txBody>
          <a:bodyPr wrap="none" rtlCol="0">
            <a:spAutoFit/>
          </a:bodyPr>
          <a:lstStyle/>
          <a:p>
            <a:r>
              <a:rPr lang="zh-TW" altLang="en-US" sz="2400" b="1" u="sng" dirty="0"/>
              <a:t>動機</a:t>
            </a:r>
          </a:p>
        </p:txBody>
      </p:sp>
      <p:sp>
        <p:nvSpPr>
          <p:cNvPr id="5" name="文字方塊 4">
            <a:extLst>
              <a:ext uri="{FF2B5EF4-FFF2-40B4-BE49-F238E27FC236}">
                <a16:creationId xmlns:a16="http://schemas.microsoft.com/office/drawing/2014/main" id="{200E9E73-D7A5-8543-A900-3768DC7E9BF8}"/>
              </a:ext>
            </a:extLst>
          </p:cNvPr>
          <p:cNvSpPr txBox="1"/>
          <p:nvPr/>
        </p:nvSpPr>
        <p:spPr>
          <a:xfrm>
            <a:off x="169334" y="1005803"/>
            <a:ext cx="8805332" cy="326743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目前市面上陸續出現</a:t>
            </a:r>
            <a:r>
              <a:rPr lang="en-US" altLang="zh-TW" sz="2000" dirty="0"/>
              <a:t>SAE</a:t>
            </a:r>
            <a:r>
              <a:rPr lang="zh-TW" altLang="en-US" sz="2000" dirty="0"/>
              <a:t> </a:t>
            </a:r>
            <a:r>
              <a:rPr lang="en-US" altLang="zh-TW" sz="2000" dirty="0"/>
              <a:t>L2</a:t>
            </a:r>
            <a:r>
              <a:rPr lang="zh-TW" altLang="en-US" sz="2000" dirty="0"/>
              <a:t>的車輛駕駛在道路上，其功能包含主動式巡航定速</a:t>
            </a:r>
            <a:r>
              <a:rPr lang="en-US" altLang="zh-TW" sz="2000" dirty="0"/>
              <a:t>(ACC)</a:t>
            </a:r>
            <a:r>
              <a:rPr lang="zh-TW" altLang="en-US" sz="2000" dirty="0"/>
              <a:t>、車道維持</a:t>
            </a:r>
            <a:r>
              <a:rPr lang="en-US" altLang="zh-TW" sz="2000" dirty="0"/>
              <a:t>(LK)</a:t>
            </a:r>
            <a:r>
              <a:rPr lang="zh-TW" altLang="en-US" sz="2000" dirty="0"/>
              <a:t>，駕駛員仍必須注意駕駛環境，確保安全。最近研究表明，駕駛員偶而會在不適用自動化的情況下使用自動駕駛模式，並且未監督駕駛環境</a:t>
            </a:r>
            <a:r>
              <a:rPr lang="en-US" altLang="zh-TW" sz="2000" dirty="0"/>
              <a:t> (Dutch Safety Board, 2019)</a:t>
            </a:r>
            <a:r>
              <a:rPr lang="zh-TW" altLang="en-US" sz="2000" dirty="0"/>
              <a:t>。</a:t>
            </a:r>
            <a:endParaRPr lang="en-US" altLang="zh-TW" sz="2000" dirty="0"/>
          </a:p>
          <a:p>
            <a:pPr marL="342900" indent="-342900">
              <a:lnSpc>
                <a:spcPct val="150000"/>
              </a:lnSpc>
              <a:buFont typeface="Arial" panose="020B0604020202020204" pitchFamily="34" charset="0"/>
              <a:buChar char="•"/>
            </a:pPr>
            <a:r>
              <a:rPr lang="en-US" altLang="zh-TW" sz="2000" dirty="0"/>
              <a:t>Harms, </a:t>
            </a:r>
            <a:r>
              <a:rPr lang="en-US" altLang="zh-TW" sz="2000" dirty="0" err="1"/>
              <a:t>Bingen</a:t>
            </a:r>
            <a:r>
              <a:rPr lang="en-US" altLang="zh-TW" sz="2000" dirty="0"/>
              <a:t>, and Steffens (2020)</a:t>
            </a:r>
            <a:r>
              <a:rPr lang="zh-TW" altLang="en-US" sz="2000" dirty="0"/>
              <a:t>發現駕駛員常不了解目前車輛的系統能力和侷限性。</a:t>
            </a:r>
            <a:r>
              <a:rPr lang="en-US" altLang="zh-TW" sz="2000" dirty="0"/>
              <a:t>Farah et al. (2021) </a:t>
            </a:r>
            <a:r>
              <a:rPr lang="zh-TW" altLang="en-US" sz="2000" dirty="0"/>
              <a:t>也發現在對特斯拉進行道路研究中，駕駛員會高估製造商定義的操作設計。</a:t>
            </a:r>
          </a:p>
        </p:txBody>
      </p:sp>
    </p:spTree>
    <p:extLst>
      <p:ext uri="{BB962C8B-B14F-4D97-AF65-F5344CB8AC3E}">
        <p14:creationId xmlns:p14="http://schemas.microsoft.com/office/powerpoint/2010/main" val="371955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討論</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F53CACE7-88A1-897B-D717-D71D2C539CEF}"/>
              </a:ext>
            </a:extLst>
          </p:cNvPr>
          <p:cNvSpPr txBox="1"/>
          <p:nvPr/>
        </p:nvSpPr>
        <p:spPr>
          <a:xfrm>
            <a:off x="1598527" y="201896"/>
            <a:ext cx="1723549" cy="461665"/>
          </a:xfrm>
          <a:prstGeom prst="rect">
            <a:avLst/>
          </a:prstGeom>
          <a:noFill/>
        </p:spPr>
        <p:txBody>
          <a:bodyPr wrap="none" rtlCol="0">
            <a:spAutoFit/>
          </a:bodyPr>
          <a:lstStyle/>
          <a:p>
            <a:r>
              <a:rPr lang="zh-TW" altLang="en-US" sz="2400" b="1" u="sng" dirty="0"/>
              <a:t>自動化使用</a:t>
            </a:r>
          </a:p>
        </p:txBody>
      </p:sp>
      <p:grpSp>
        <p:nvGrpSpPr>
          <p:cNvPr id="11" name="群組 10">
            <a:extLst>
              <a:ext uri="{FF2B5EF4-FFF2-40B4-BE49-F238E27FC236}">
                <a16:creationId xmlns:a16="http://schemas.microsoft.com/office/drawing/2014/main" id="{36E07CFD-ADD8-FC36-3781-D8D9BE6D86EE}"/>
              </a:ext>
            </a:extLst>
          </p:cNvPr>
          <p:cNvGrpSpPr/>
          <p:nvPr/>
        </p:nvGrpSpPr>
        <p:grpSpPr>
          <a:xfrm>
            <a:off x="593124" y="997893"/>
            <a:ext cx="3232789" cy="400110"/>
            <a:chOff x="593124" y="1258645"/>
            <a:chExt cx="3232789" cy="400110"/>
          </a:xfrm>
        </p:grpSpPr>
        <p:sp>
          <p:nvSpPr>
            <p:cNvPr id="2" name="文字方塊 1">
              <a:extLst>
                <a:ext uri="{FF2B5EF4-FFF2-40B4-BE49-F238E27FC236}">
                  <a16:creationId xmlns:a16="http://schemas.microsoft.com/office/drawing/2014/main" id="{EA0A9455-50D5-0AFB-7AB1-4A4576BE4BFD}"/>
                </a:ext>
              </a:extLst>
            </p:cNvPr>
            <p:cNvSpPr txBox="1"/>
            <p:nvPr/>
          </p:nvSpPr>
          <p:spPr>
            <a:xfrm>
              <a:off x="593124" y="1258645"/>
              <a:ext cx="1210588" cy="400110"/>
            </a:xfrm>
            <a:prstGeom prst="rect">
              <a:avLst/>
            </a:prstGeom>
            <a:noFill/>
            <a:ln>
              <a:solidFill>
                <a:schemeClr val="tx1"/>
              </a:solidFill>
            </a:ln>
          </p:spPr>
          <p:txBody>
            <a:bodyPr wrap="none" rtlCol="0">
              <a:spAutoFit/>
            </a:bodyPr>
            <a:lstStyle/>
            <a:p>
              <a:r>
                <a:rPr lang="zh-TW" altLang="en-US" sz="2000" dirty="0"/>
                <a:t>高速公路</a:t>
              </a:r>
            </a:p>
          </p:txBody>
        </p:sp>
        <p:sp>
          <p:nvSpPr>
            <p:cNvPr id="6" name="箭號: 向右 5">
              <a:extLst>
                <a:ext uri="{FF2B5EF4-FFF2-40B4-BE49-F238E27FC236}">
                  <a16:creationId xmlns:a16="http://schemas.microsoft.com/office/drawing/2014/main" id="{710B3E21-E868-AA8D-381D-511F3C683113}"/>
                </a:ext>
              </a:extLst>
            </p:cNvPr>
            <p:cNvSpPr/>
            <p:nvPr/>
          </p:nvSpPr>
          <p:spPr>
            <a:xfrm>
              <a:off x="2040399" y="1305923"/>
              <a:ext cx="376518" cy="305554"/>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E472008B-0939-954D-4427-0CF327F25489}"/>
                </a:ext>
              </a:extLst>
            </p:cNvPr>
            <p:cNvSpPr txBox="1"/>
            <p:nvPr/>
          </p:nvSpPr>
          <p:spPr>
            <a:xfrm>
              <a:off x="2653604" y="1258645"/>
              <a:ext cx="1172309" cy="400110"/>
            </a:xfrm>
            <a:prstGeom prst="rect">
              <a:avLst/>
            </a:prstGeom>
            <a:noFill/>
            <a:ln>
              <a:solidFill>
                <a:schemeClr val="tx1"/>
              </a:solidFill>
            </a:ln>
          </p:spPr>
          <p:txBody>
            <a:bodyPr wrap="none" rtlCol="0">
              <a:spAutoFit/>
            </a:bodyPr>
            <a:lstStyle/>
            <a:p>
              <a:r>
                <a:rPr lang="en-US" altLang="zh-TW" sz="2000" dirty="0"/>
                <a:t>ACC+LK</a:t>
              </a:r>
              <a:endParaRPr lang="zh-TW" altLang="en-US" sz="2000" dirty="0"/>
            </a:p>
          </p:txBody>
        </p:sp>
      </p:grpSp>
      <p:grpSp>
        <p:nvGrpSpPr>
          <p:cNvPr id="10" name="群組 9">
            <a:extLst>
              <a:ext uri="{FF2B5EF4-FFF2-40B4-BE49-F238E27FC236}">
                <a16:creationId xmlns:a16="http://schemas.microsoft.com/office/drawing/2014/main" id="{75DCBE5C-9455-B161-AC40-A3039C5E079B}"/>
              </a:ext>
            </a:extLst>
          </p:cNvPr>
          <p:cNvGrpSpPr/>
          <p:nvPr/>
        </p:nvGrpSpPr>
        <p:grpSpPr>
          <a:xfrm>
            <a:off x="593124" y="2117584"/>
            <a:ext cx="5152829" cy="400110"/>
            <a:chOff x="593124" y="1851884"/>
            <a:chExt cx="5152829" cy="400110"/>
          </a:xfrm>
        </p:grpSpPr>
        <p:sp>
          <p:nvSpPr>
            <p:cNvPr id="5" name="文字方塊 4">
              <a:extLst>
                <a:ext uri="{FF2B5EF4-FFF2-40B4-BE49-F238E27FC236}">
                  <a16:creationId xmlns:a16="http://schemas.microsoft.com/office/drawing/2014/main" id="{68D339C5-2390-18BD-A42C-7667EAA84E8D}"/>
                </a:ext>
              </a:extLst>
            </p:cNvPr>
            <p:cNvSpPr txBox="1"/>
            <p:nvPr/>
          </p:nvSpPr>
          <p:spPr>
            <a:xfrm>
              <a:off x="593124" y="1851884"/>
              <a:ext cx="3010761" cy="400110"/>
            </a:xfrm>
            <a:prstGeom prst="rect">
              <a:avLst/>
            </a:prstGeom>
            <a:noFill/>
            <a:ln>
              <a:solidFill>
                <a:schemeClr val="tx1"/>
              </a:solidFill>
            </a:ln>
          </p:spPr>
          <p:txBody>
            <a:bodyPr wrap="none" rtlCol="0">
              <a:spAutoFit/>
            </a:bodyPr>
            <a:lstStyle/>
            <a:p>
              <a:r>
                <a:rPr lang="zh-TW" altLang="en-US" sz="2000" dirty="0"/>
                <a:t>限速低於</a:t>
              </a:r>
              <a:r>
                <a:rPr lang="en-US" altLang="zh-TW" sz="2000" dirty="0"/>
                <a:t>70km/</a:t>
              </a:r>
              <a:r>
                <a:rPr lang="en-US" altLang="zh-TW" sz="2000" dirty="0" err="1"/>
                <a:t>hr</a:t>
              </a:r>
              <a:r>
                <a:rPr lang="zh-TW" altLang="en-US" sz="2000" dirty="0"/>
                <a:t>的路段</a:t>
              </a:r>
            </a:p>
          </p:txBody>
        </p:sp>
        <p:sp>
          <p:nvSpPr>
            <p:cNvPr id="7" name="箭號: 向右 6">
              <a:extLst>
                <a:ext uri="{FF2B5EF4-FFF2-40B4-BE49-F238E27FC236}">
                  <a16:creationId xmlns:a16="http://schemas.microsoft.com/office/drawing/2014/main" id="{D32A53A9-66E6-6FF3-7200-212F4106497B}"/>
                </a:ext>
              </a:extLst>
            </p:cNvPr>
            <p:cNvSpPr/>
            <p:nvPr/>
          </p:nvSpPr>
          <p:spPr>
            <a:xfrm>
              <a:off x="3920809" y="1899162"/>
              <a:ext cx="376518" cy="305554"/>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0145C7A8-D48E-FF8B-630A-BE030126F525}"/>
                </a:ext>
              </a:extLst>
            </p:cNvPr>
            <p:cNvSpPr txBox="1"/>
            <p:nvPr/>
          </p:nvSpPr>
          <p:spPr>
            <a:xfrm>
              <a:off x="4535365" y="1851884"/>
              <a:ext cx="1210588" cy="400110"/>
            </a:xfrm>
            <a:prstGeom prst="rect">
              <a:avLst/>
            </a:prstGeom>
            <a:noFill/>
            <a:ln>
              <a:solidFill>
                <a:schemeClr val="tx1"/>
              </a:solidFill>
            </a:ln>
          </p:spPr>
          <p:txBody>
            <a:bodyPr wrap="none" rtlCol="0">
              <a:spAutoFit/>
            </a:bodyPr>
            <a:lstStyle/>
            <a:p>
              <a:r>
                <a:rPr lang="zh-TW" altLang="en-US" sz="2000" dirty="0"/>
                <a:t>手動駕駛</a:t>
              </a:r>
            </a:p>
          </p:txBody>
        </p:sp>
      </p:grpSp>
      <p:sp>
        <p:nvSpPr>
          <p:cNvPr id="12" name="文字方塊 11">
            <a:extLst>
              <a:ext uri="{FF2B5EF4-FFF2-40B4-BE49-F238E27FC236}">
                <a16:creationId xmlns:a16="http://schemas.microsoft.com/office/drawing/2014/main" id="{FDB1B778-4627-0019-2E98-F512DAA4E350}"/>
              </a:ext>
            </a:extLst>
          </p:cNvPr>
          <p:cNvSpPr txBox="1"/>
          <p:nvPr/>
        </p:nvSpPr>
        <p:spPr>
          <a:xfrm>
            <a:off x="365760" y="2536023"/>
            <a:ext cx="8778240" cy="1287917"/>
          </a:xfrm>
          <a:prstGeom prst="rect">
            <a:avLst/>
          </a:prstGeom>
          <a:noFill/>
        </p:spPr>
        <p:txBody>
          <a:bodyPr wrap="square" rtlCol="0">
            <a:spAutoFit/>
          </a:bodyPr>
          <a:lstStyle/>
          <a:p>
            <a:pPr marL="182563" indent="-182563">
              <a:lnSpc>
                <a:spcPct val="150000"/>
              </a:lnSpc>
              <a:buFont typeface="Arial" panose="020B0604020202020204" pitchFamily="34" charset="0"/>
              <a:buChar char="•"/>
            </a:pPr>
            <a:r>
              <a:rPr lang="zh-TW" altLang="en-US" dirty="0"/>
              <a:t>可能會增加工作量或降低對自動化性能的信心</a:t>
            </a:r>
            <a:endParaRPr lang="en-US" altLang="zh-TW" dirty="0"/>
          </a:p>
          <a:p>
            <a:pPr marL="182563" indent="-182563">
              <a:lnSpc>
                <a:spcPct val="150000"/>
              </a:lnSpc>
              <a:buFont typeface="Arial" panose="020B0604020202020204" pitchFamily="34" charset="0"/>
              <a:buChar char="•"/>
            </a:pPr>
            <a:r>
              <a:rPr lang="en-US" altLang="zh-TW" dirty="0"/>
              <a:t>BMW</a:t>
            </a:r>
            <a:r>
              <a:rPr lang="zh-TW" altLang="en-US" dirty="0"/>
              <a:t>在壅塞路段較常使用</a:t>
            </a:r>
            <a:r>
              <a:rPr lang="en-US" altLang="zh-TW" dirty="0"/>
              <a:t>LK</a:t>
            </a:r>
            <a:r>
              <a:rPr lang="zh-TW" altLang="en-US" dirty="0"/>
              <a:t>，表明不穩定的交通量會損害對縱向自動化性能的信心</a:t>
            </a:r>
            <a:endParaRPr lang="en-US" altLang="zh-TW" dirty="0"/>
          </a:p>
          <a:p>
            <a:pPr marL="182563" indent="-182563">
              <a:lnSpc>
                <a:spcPct val="150000"/>
              </a:lnSpc>
              <a:buFont typeface="Arial" panose="020B0604020202020204" pitchFamily="34" charset="0"/>
              <a:buChar char="•"/>
            </a:pPr>
            <a:r>
              <a:rPr lang="zh-TW" altLang="en-US" dirty="0"/>
              <a:t>特斯拉無區別，因為沒有用</a:t>
            </a:r>
            <a:r>
              <a:rPr lang="en-US" altLang="zh-TW" dirty="0"/>
              <a:t>ACC</a:t>
            </a:r>
            <a:r>
              <a:rPr lang="zh-TW" altLang="en-US" dirty="0"/>
              <a:t>就無法使用</a:t>
            </a:r>
            <a:r>
              <a:rPr lang="en-US" altLang="zh-TW" dirty="0"/>
              <a:t>LK</a:t>
            </a:r>
            <a:endParaRPr lang="zh-TW" altLang="en-US" dirty="0"/>
          </a:p>
        </p:txBody>
      </p:sp>
      <p:sp>
        <p:nvSpPr>
          <p:cNvPr id="13" name="文字方塊 12">
            <a:extLst>
              <a:ext uri="{FF2B5EF4-FFF2-40B4-BE49-F238E27FC236}">
                <a16:creationId xmlns:a16="http://schemas.microsoft.com/office/drawing/2014/main" id="{92456EA1-B406-941F-5A0B-8ECECD8807B6}"/>
              </a:ext>
            </a:extLst>
          </p:cNvPr>
          <p:cNvSpPr txBox="1"/>
          <p:nvPr/>
        </p:nvSpPr>
        <p:spPr>
          <a:xfrm>
            <a:off x="365760" y="1498525"/>
            <a:ext cx="8778240" cy="456920"/>
          </a:xfrm>
          <a:prstGeom prst="rect">
            <a:avLst/>
          </a:prstGeom>
          <a:noFill/>
        </p:spPr>
        <p:txBody>
          <a:bodyPr wrap="square" rtlCol="0">
            <a:spAutoFit/>
          </a:bodyPr>
          <a:lstStyle/>
          <a:p>
            <a:pPr marL="182563" indent="-182563">
              <a:lnSpc>
                <a:spcPct val="150000"/>
              </a:lnSpc>
              <a:buFont typeface="Arial" panose="020B0604020202020204" pitchFamily="34" charset="0"/>
              <a:buChar char="•"/>
            </a:pPr>
            <a:r>
              <a:rPr lang="zh-TW" altLang="en-US" dirty="0"/>
              <a:t>駕駛員通常對使用自動化感到滿意，並根據路況調整使用方式</a:t>
            </a:r>
          </a:p>
        </p:txBody>
      </p:sp>
      <p:sp>
        <p:nvSpPr>
          <p:cNvPr id="14" name="文字方塊 13">
            <a:extLst>
              <a:ext uri="{FF2B5EF4-FFF2-40B4-BE49-F238E27FC236}">
                <a16:creationId xmlns:a16="http://schemas.microsoft.com/office/drawing/2014/main" id="{2247598B-2BCA-3E28-3E7D-6B85C78FD839}"/>
              </a:ext>
            </a:extLst>
          </p:cNvPr>
          <p:cNvSpPr txBox="1"/>
          <p:nvPr/>
        </p:nvSpPr>
        <p:spPr>
          <a:xfrm>
            <a:off x="365760" y="4145607"/>
            <a:ext cx="8778240" cy="8724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dirty="0"/>
              <a:t>只對</a:t>
            </a:r>
            <a:r>
              <a:rPr lang="en-US" altLang="zh-TW" dirty="0"/>
              <a:t>BMW</a:t>
            </a:r>
            <a:r>
              <a:rPr lang="zh-TW" altLang="en-US" dirty="0"/>
              <a:t>的駕駛員有顯著影響，並沒有顯示自動化使用與通勤時間或日夜時間間的相關關係。因此沒有顯著表明特定時間使用或避免使用自動化的明顯趨勢</a:t>
            </a:r>
          </a:p>
        </p:txBody>
      </p:sp>
    </p:spTree>
    <p:extLst>
      <p:ext uri="{BB962C8B-B14F-4D97-AF65-F5344CB8AC3E}">
        <p14:creationId xmlns:p14="http://schemas.microsoft.com/office/powerpoint/2010/main" val="23418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27">
            <a:extLst>
              <a:ext uri="{FF2B5EF4-FFF2-40B4-BE49-F238E27FC236}">
                <a16:creationId xmlns:a16="http://schemas.microsoft.com/office/drawing/2014/main" id="{E210077D-0B2D-2521-9AF7-3EA4A8F433E7}"/>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討論</a:t>
            </a:r>
            <a:endParaRPr lang="en-US" altLang="zh-CN" sz="3200" b="1" dirty="0">
              <a:solidFill>
                <a:srgbClr val="2E3032"/>
              </a:solidFill>
              <a:latin typeface="+mj-lt"/>
            </a:endParaRPr>
          </a:p>
        </p:txBody>
      </p:sp>
      <p:sp>
        <p:nvSpPr>
          <p:cNvPr id="7" name="文字方塊 6">
            <a:extLst>
              <a:ext uri="{FF2B5EF4-FFF2-40B4-BE49-F238E27FC236}">
                <a16:creationId xmlns:a16="http://schemas.microsoft.com/office/drawing/2014/main" id="{54B965AA-5BDF-2509-F7D2-CE93CB1FC687}"/>
              </a:ext>
            </a:extLst>
          </p:cNvPr>
          <p:cNvSpPr txBox="1"/>
          <p:nvPr/>
        </p:nvSpPr>
        <p:spPr>
          <a:xfrm>
            <a:off x="1598527" y="201896"/>
            <a:ext cx="1723549" cy="461665"/>
          </a:xfrm>
          <a:prstGeom prst="rect">
            <a:avLst/>
          </a:prstGeom>
          <a:noFill/>
        </p:spPr>
        <p:txBody>
          <a:bodyPr wrap="none" rtlCol="0">
            <a:spAutoFit/>
          </a:bodyPr>
          <a:lstStyle/>
          <a:p>
            <a:r>
              <a:rPr lang="zh-TW" altLang="en-US" sz="2400" b="1" u="sng" dirty="0"/>
              <a:t>注意力分佈</a:t>
            </a:r>
          </a:p>
        </p:txBody>
      </p:sp>
      <p:sp>
        <p:nvSpPr>
          <p:cNvPr id="9" name="文字方塊 8">
            <a:extLst>
              <a:ext uri="{FF2B5EF4-FFF2-40B4-BE49-F238E27FC236}">
                <a16:creationId xmlns:a16="http://schemas.microsoft.com/office/drawing/2014/main" id="{3D3D4BA2-DCEB-C589-CC6B-2C75DFDF5400}"/>
              </a:ext>
            </a:extLst>
          </p:cNvPr>
          <p:cNvSpPr txBox="1"/>
          <p:nvPr/>
        </p:nvSpPr>
        <p:spPr>
          <a:xfrm>
            <a:off x="395557" y="1005803"/>
            <a:ext cx="8557403" cy="21189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TW" altLang="en-US" dirty="0"/>
              <a:t>在高速公路上，在所有駕駛模式當中，使用</a:t>
            </a:r>
            <a:r>
              <a:rPr lang="en-US" altLang="zh-TW" dirty="0"/>
              <a:t>ACC</a:t>
            </a:r>
            <a:r>
              <a:rPr lang="zh-TW" altLang="en-US" dirty="0"/>
              <a:t>時的頭部方向、頭部俯仰的偏差是最小</a:t>
            </a:r>
            <a:endParaRPr lang="en-US" altLang="zh-TW" dirty="0"/>
          </a:p>
          <a:p>
            <a:pPr marL="285750" indent="-285750">
              <a:lnSpc>
                <a:spcPct val="150000"/>
              </a:lnSpc>
              <a:buFont typeface="Arial" panose="020B0604020202020204" pitchFamily="34" charset="0"/>
              <a:buChar char="•"/>
            </a:pPr>
            <a:r>
              <a:rPr lang="zh-TW" altLang="en-US" dirty="0"/>
              <a:t>如果駕駛員在自動化過程中集中注意力，則偏差較低，這可能表明由於心理需求增加而對道路中心的關注增加或認知範圍所小，也可能是由於與駕駛無關的想法引起的認知負荷、視覺掃市的感知需求減少或分神增加</a:t>
            </a:r>
          </a:p>
        </p:txBody>
      </p:sp>
    </p:spTree>
    <p:extLst>
      <p:ext uri="{BB962C8B-B14F-4D97-AF65-F5344CB8AC3E}">
        <p14:creationId xmlns:p14="http://schemas.microsoft.com/office/powerpoint/2010/main" val="406454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結論</a:t>
            </a:r>
            <a:endParaRPr lang="en-US" altLang="zh-CN" sz="3200" b="1" dirty="0">
              <a:solidFill>
                <a:srgbClr val="2E3032"/>
              </a:solidFill>
              <a:latin typeface="+mj-lt"/>
            </a:endParaRPr>
          </a:p>
        </p:txBody>
      </p:sp>
      <p:sp>
        <p:nvSpPr>
          <p:cNvPr id="2" name="文字方塊 1">
            <a:extLst>
              <a:ext uri="{FF2B5EF4-FFF2-40B4-BE49-F238E27FC236}">
                <a16:creationId xmlns:a16="http://schemas.microsoft.com/office/drawing/2014/main" id="{473013F0-ADE6-0118-365C-B4CC28F7C968}"/>
              </a:ext>
            </a:extLst>
          </p:cNvPr>
          <p:cNvSpPr txBox="1"/>
          <p:nvPr/>
        </p:nvSpPr>
        <p:spPr>
          <a:xfrm>
            <a:off x="299826" y="850525"/>
            <a:ext cx="5241820" cy="369332"/>
          </a:xfrm>
          <a:prstGeom prst="rect">
            <a:avLst/>
          </a:prstGeom>
          <a:noFill/>
        </p:spPr>
        <p:txBody>
          <a:bodyPr wrap="none" rtlCol="0">
            <a:spAutoFit/>
          </a:bodyPr>
          <a:lstStyle/>
          <a:p>
            <a:r>
              <a:rPr lang="en-US" altLang="zh-TW" b="1" dirty="0"/>
              <a:t>1.</a:t>
            </a:r>
            <a:r>
              <a:rPr lang="zh-TW" altLang="en-US" b="1" dirty="0"/>
              <a:t> 駕駛員在何種情況下使用</a:t>
            </a:r>
            <a:r>
              <a:rPr lang="en-US" altLang="zh-TW" b="1" dirty="0"/>
              <a:t>ACC</a:t>
            </a:r>
            <a:r>
              <a:rPr lang="zh-TW" altLang="en-US" b="1" dirty="0"/>
              <a:t>和</a:t>
            </a:r>
            <a:r>
              <a:rPr lang="en-US" altLang="zh-TW" b="1" dirty="0"/>
              <a:t>LK</a:t>
            </a:r>
            <a:r>
              <a:rPr lang="zh-TW" altLang="en-US" b="1" dirty="0"/>
              <a:t>可獲得支持 </a:t>
            </a:r>
            <a:r>
              <a:rPr lang="en-US" altLang="zh-TW" b="1" dirty="0"/>
              <a:t>?</a:t>
            </a:r>
            <a:endParaRPr lang="zh-TW" altLang="en-US" b="1" dirty="0"/>
          </a:p>
        </p:txBody>
      </p:sp>
      <p:sp>
        <p:nvSpPr>
          <p:cNvPr id="5" name="文字方塊 4">
            <a:extLst>
              <a:ext uri="{FF2B5EF4-FFF2-40B4-BE49-F238E27FC236}">
                <a16:creationId xmlns:a16="http://schemas.microsoft.com/office/drawing/2014/main" id="{9B6D8761-5470-0FAE-DCFE-E9D087986A89}"/>
              </a:ext>
            </a:extLst>
          </p:cNvPr>
          <p:cNvSpPr txBox="1"/>
          <p:nvPr/>
        </p:nvSpPr>
        <p:spPr>
          <a:xfrm>
            <a:off x="197991" y="2691021"/>
            <a:ext cx="7003840" cy="369332"/>
          </a:xfrm>
          <a:prstGeom prst="rect">
            <a:avLst/>
          </a:prstGeom>
          <a:noFill/>
        </p:spPr>
        <p:txBody>
          <a:bodyPr wrap="none" rtlCol="0">
            <a:spAutoFit/>
          </a:bodyPr>
          <a:lstStyle/>
          <a:p>
            <a:r>
              <a:rPr lang="en-US" altLang="zh-TW" b="1" dirty="0"/>
              <a:t>2.</a:t>
            </a:r>
            <a:r>
              <a:rPr lang="zh-TW" altLang="en-US" b="1" dirty="0"/>
              <a:t> 在手動駕駛和有監督的自動化駕駛中，駕駛員的注意力是否不同 </a:t>
            </a:r>
            <a:r>
              <a:rPr lang="en-US" altLang="zh-TW" b="1" dirty="0"/>
              <a:t>?</a:t>
            </a:r>
            <a:endParaRPr lang="zh-TW" altLang="en-US" b="1" dirty="0"/>
          </a:p>
        </p:txBody>
      </p:sp>
      <p:sp>
        <p:nvSpPr>
          <p:cNvPr id="6" name="文字方塊 5">
            <a:extLst>
              <a:ext uri="{FF2B5EF4-FFF2-40B4-BE49-F238E27FC236}">
                <a16:creationId xmlns:a16="http://schemas.microsoft.com/office/drawing/2014/main" id="{EA65D57F-4135-A065-53DC-FED9869FBB5B}"/>
              </a:ext>
            </a:extLst>
          </p:cNvPr>
          <p:cNvSpPr txBox="1"/>
          <p:nvPr/>
        </p:nvSpPr>
        <p:spPr>
          <a:xfrm>
            <a:off x="291200" y="4254518"/>
            <a:ext cx="4291559" cy="369332"/>
          </a:xfrm>
          <a:prstGeom prst="rect">
            <a:avLst/>
          </a:prstGeom>
          <a:noFill/>
        </p:spPr>
        <p:txBody>
          <a:bodyPr wrap="none" rtlCol="0">
            <a:spAutoFit/>
          </a:bodyPr>
          <a:lstStyle/>
          <a:p>
            <a:r>
              <a:rPr lang="en-US" altLang="zh-TW" b="1" dirty="0"/>
              <a:t>3.</a:t>
            </a:r>
            <a:r>
              <a:rPr lang="zh-TW" altLang="en-US" b="1" dirty="0"/>
              <a:t> 這些行為會隨著自動化體驗而改變嗎 </a:t>
            </a:r>
            <a:r>
              <a:rPr lang="en-US" altLang="zh-TW" b="1" dirty="0"/>
              <a:t>?</a:t>
            </a:r>
            <a:endParaRPr lang="zh-TW" altLang="en-US" b="1" dirty="0"/>
          </a:p>
        </p:txBody>
      </p:sp>
      <p:sp>
        <p:nvSpPr>
          <p:cNvPr id="11" name="文字方塊 10">
            <a:extLst>
              <a:ext uri="{FF2B5EF4-FFF2-40B4-BE49-F238E27FC236}">
                <a16:creationId xmlns:a16="http://schemas.microsoft.com/office/drawing/2014/main" id="{E546DB02-5102-CF67-6913-32DD76D7D510}"/>
              </a:ext>
            </a:extLst>
          </p:cNvPr>
          <p:cNvSpPr txBox="1"/>
          <p:nvPr/>
        </p:nvSpPr>
        <p:spPr>
          <a:xfrm>
            <a:off x="498234" y="4620769"/>
            <a:ext cx="6385646" cy="369332"/>
          </a:xfrm>
          <a:prstGeom prst="rect">
            <a:avLst/>
          </a:prstGeom>
          <a:noFill/>
        </p:spPr>
        <p:txBody>
          <a:bodyPr wrap="square">
            <a:spAutoFit/>
          </a:bodyPr>
          <a:lstStyle/>
          <a:p>
            <a:r>
              <a:rPr lang="zh-TW" altLang="en-US" b="0" i="0" dirty="0">
                <a:solidFill>
                  <a:srgbClr val="2E2E2E"/>
                </a:solidFill>
                <a:effectLst/>
                <a:latin typeface="NexusSerif"/>
              </a:rPr>
              <a:t>隨著時間的推移，自動化的使用並沒有發生一致的變化。</a:t>
            </a:r>
            <a:endParaRPr lang="en-US" altLang="zh-TW" dirty="0">
              <a:solidFill>
                <a:srgbClr val="2E2E2E"/>
              </a:solidFill>
              <a:latin typeface="NexusSerif"/>
            </a:endParaRPr>
          </a:p>
        </p:txBody>
      </p:sp>
      <p:sp>
        <p:nvSpPr>
          <p:cNvPr id="13" name="文字方塊 12">
            <a:extLst>
              <a:ext uri="{FF2B5EF4-FFF2-40B4-BE49-F238E27FC236}">
                <a16:creationId xmlns:a16="http://schemas.microsoft.com/office/drawing/2014/main" id="{F012BA1A-C981-B9DB-3C01-7BE427EA8C90}"/>
              </a:ext>
            </a:extLst>
          </p:cNvPr>
          <p:cNvSpPr txBox="1"/>
          <p:nvPr/>
        </p:nvSpPr>
        <p:spPr>
          <a:xfrm>
            <a:off x="455955" y="3057271"/>
            <a:ext cx="8232090" cy="1200329"/>
          </a:xfrm>
          <a:prstGeom prst="rect">
            <a:avLst/>
          </a:prstGeom>
          <a:noFill/>
        </p:spPr>
        <p:txBody>
          <a:bodyPr wrap="square">
            <a:spAutoFit/>
          </a:bodyPr>
          <a:lstStyle/>
          <a:p>
            <a:pPr marL="285750" indent="-285750">
              <a:buFont typeface="Arial" panose="020B0604020202020204" pitchFamily="34" charset="0"/>
              <a:buChar char="•"/>
            </a:pPr>
            <a:r>
              <a:rPr lang="zh-TW" altLang="en-US" b="0" i="0" dirty="0">
                <a:solidFill>
                  <a:srgbClr val="2E2E2E"/>
                </a:solidFill>
                <a:effectLst/>
                <a:latin typeface="NexusSerif"/>
              </a:rPr>
              <a:t>在高速公路上，</a:t>
            </a:r>
            <a:r>
              <a:rPr lang="en-US" altLang="zh-TW" b="0" i="0" dirty="0">
                <a:solidFill>
                  <a:srgbClr val="2E2E2E"/>
                </a:solidFill>
                <a:effectLst/>
                <a:latin typeface="NexusSerif"/>
              </a:rPr>
              <a:t>ACC&amp;LK </a:t>
            </a:r>
            <a:r>
              <a:rPr lang="zh-TW" altLang="en-US" b="0" i="0" dirty="0">
                <a:solidFill>
                  <a:srgbClr val="2E2E2E"/>
                </a:solidFill>
                <a:effectLst/>
                <a:latin typeface="NexusSerif"/>
              </a:rPr>
              <a:t>期間的頭部姿勢活動與基準手動駕駛沒有區別。</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b="0" i="0" dirty="0">
                <a:solidFill>
                  <a:srgbClr val="2E2E2E"/>
                </a:solidFill>
                <a:effectLst/>
                <a:latin typeface="NexusSerif"/>
              </a:rPr>
              <a:t>實驗階段手動駕駛期間的頭部航向偏差更大。這意味著，如果僅在自願使用期間對手動和自動化條件進行抽樣，而沒有指導手動駕駛的基線條件，研究可能會對自動化對注意力的影響做出錯誤的推斷。</a:t>
            </a:r>
            <a:endParaRPr lang="zh-TW" altLang="en-US" dirty="0"/>
          </a:p>
        </p:txBody>
      </p:sp>
      <p:sp>
        <p:nvSpPr>
          <p:cNvPr id="14" name="文字方塊 13">
            <a:extLst>
              <a:ext uri="{FF2B5EF4-FFF2-40B4-BE49-F238E27FC236}">
                <a16:creationId xmlns:a16="http://schemas.microsoft.com/office/drawing/2014/main" id="{D1F2C80D-ED37-C414-BF05-A4E99EDD02C8}"/>
              </a:ext>
            </a:extLst>
          </p:cNvPr>
          <p:cNvSpPr txBox="1"/>
          <p:nvPr/>
        </p:nvSpPr>
        <p:spPr>
          <a:xfrm>
            <a:off x="499911" y="1216775"/>
            <a:ext cx="8557403" cy="1477328"/>
          </a:xfrm>
          <a:prstGeom prst="rect">
            <a:avLst/>
          </a:prstGeom>
          <a:noFill/>
        </p:spPr>
        <p:txBody>
          <a:bodyPr wrap="square">
            <a:spAutoFit/>
          </a:bodyPr>
          <a:lstStyle/>
          <a:p>
            <a:pPr marL="285750" indent="-285750">
              <a:buFont typeface="Arial" panose="020B0604020202020204" pitchFamily="34" charset="0"/>
              <a:buChar char="•"/>
            </a:pPr>
            <a:r>
              <a:rPr lang="zh-TW" altLang="en-US" b="0" i="0" dirty="0">
                <a:solidFill>
                  <a:srgbClr val="2E2E2E"/>
                </a:solidFill>
                <a:effectLst/>
                <a:latin typeface="NexusSerif"/>
              </a:rPr>
              <a:t>在高速公路上，特斯拉使用 </a:t>
            </a:r>
            <a:r>
              <a:rPr lang="en-US" altLang="zh-TW" b="0" i="0" dirty="0">
                <a:solidFill>
                  <a:srgbClr val="2E2E2E"/>
                </a:solidFill>
                <a:effectLst/>
                <a:latin typeface="NexusSerif"/>
              </a:rPr>
              <a:t>ACC&amp;LK </a:t>
            </a:r>
            <a:r>
              <a:rPr lang="zh-TW" altLang="en-US" b="0" i="0" dirty="0">
                <a:solidFill>
                  <a:srgbClr val="2E2E2E"/>
                </a:solidFill>
                <a:effectLst/>
                <a:latin typeface="NexusSerif"/>
              </a:rPr>
              <a:t>的時間為 </a:t>
            </a:r>
            <a:r>
              <a:rPr lang="en-US" altLang="zh-TW" b="0" i="0" dirty="0">
                <a:solidFill>
                  <a:srgbClr val="2E2E2E"/>
                </a:solidFill>
                <a:effectLst/>
                <a:latin typeface="NexusSerif"/>
              </a:rPr>
              <a:t>63%</a:t>
            </a:r>
            <a:r>
              <a:rPr lang="zh-TW" altLang="en-US" b="0" i="0" dirty="0">
                <a:solidFill>
                  <a:srgbClr val="2E2E2E"/>
                </a:solidFill>
                <a:effectLst/>
                <a:latin typeface="NexusSerif"/>
              </a:rPr>
              <a:t>，</a:t>
            </a:r>
            <a:r>
              <a:rPr lang="en-US" altLang="zh-TW" b="0" i="0" dirty="0">
                <a:solidFill>
                  <a:srgbClr val="2E2E2E"/>
                </a:solidFill>
                <a:effectLst/>
                <a:latin typeface="NexusSerif"/>
              </a:rPr>
              <a:t>BMW</a:t>
            </a:r>
            <a:r>
              <a:rPr lang="zh-TW" altLang="en-US" b="0" i="0" dirty="0">
                <a:solidFill>
                  <a:srgbClr val="2E2E2E"/>
                </a:solidFill>
                <a:effectLst/>
                <a:latin typeface="NexusSerif"/>
              </a:rPr>
              <a:t>使用時間為 </a:t>
            </a:r>
            <a:r>
              <a:rPr lang="en-US" altLang="zh-TW" b="0" i="0" dirty="0">
                <a:solidFill>
                  <a:srgbClr val="2E2E2E"/>
                </a:solidFill>
                <a:effectLst/>
                <a:latin typeface="NexusSerif"/>
              </a:rPr>
              <a:t>57%</a:t>
            </a:r>
            <a:r>
              <a:rPr lang="zh-TW" altLang="en-US" b="0" i="0" dirty="0">
                <a:solidFill>
                  <a:srgbClr val="2E2E2E"/>
                </a:solidFill>
                <a:effectLst/>
                <a:latin typeface="NexusSerif"/>
              </a:rPr>
              <a:t>。</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b="0" i="0" dirty="0">
                <a:solidFill>
                  <a:srgbClr val="2E2E2E"/>
                </a:solidFill>
                <a:effectLst/>
                <a:latin typeface="NexusSerif"/>
              </a:rPr>
              <a:t>在移動擁堵交通（</a:t>
            </a:r>
            <a:r>
              <a:rPr lang="en-US" altLang="zh-TW" b="0" i="0" dirty="0">
                <a:solidFill>
                  <a:srgbClr val="2E2E2E"/>
                </a:solidFill>
                <a:effectLst/>
                <a:latin typeface="NexusSerif"/>
              </a:rPr>
              <a:t>30-80 </a:t>
            </a:r>
            <a:r>
              <a:rPr lang="zh-TW" altLang="en-US" b="0" i="0" dirty="0">
                <a:solidFill>
                  <a:srgbClr val="2E2E2E"/>
                </a:solidFill>
                <a:effectLst/>
                <a:latin typeface="NexusSerif"/>
              </a:rPr>
              <a:t>公里</a:t>
            </a:r>
            <a:r>
              <a:rPr lang="en-US" altLang="zh-TW" b="0" i="0" dirty="0">
                <a:solidFill>
                  <a:srgbClr val="2E2E2E"/>
                </a:solidFill>
                <a:effectLst/>
                <a:latin typeface="NexusSerif"/>
              </a:rPr>
              <a:t>/</a:t>
            </a:r>
            <a:r>
              <a:rPr lang="zh-TW" altLang="en-US" b="0" i="0" dirty="0">
                <a:solidFill>
                  <a:srgbClr val="2E2E2E"/>
                </a:solidFill>
                <a:effectLst/>
                <a:latin typeface="NexusSerif"/>
              </a:rPr>
              <a:t>小時）時</a:t>
            </a:r>
            <a:r>
              <a:rPr lang="en-US" altLang="zh-TW" b="0" i="0" dirty="0">
                <a:solidFill>
                  <a:srgbClr val="2E2E2E"/>
                </a:solidFill>
                <a:effectLst/>
                <a:latin typeface="NexusSerif"/>
              </a:rPr>
              <a:t>ACC&amp;LK</a:t>
            </a:r>
            <a:r>
              <a:rPr lang="zh-TW" altLang="en-US" b="0" i="0" dirty="0">
                <a:solidFill>
                  <a:srgbClr val="2E2E2E"/>
                </a:solidFill>
                <a:effectLst/>
                <a:latin typeface="NexusSerif"/>
              </a:rPr>
              <a:t>使用最少，其中 </a:t>
            </a:r>
            <a:r>
              <a:rPr lang="en-US" altLang="zh-TW" b="0" i="0" dirty="0">
                <a:solidFill>
                  <a:srgbClr val="2E2E2E"/>
                </a:solidFill>
                <a:effectLst/>
                <a:latin typeface="NexusSerif"/>
              </a:rPr>
              <a:t>ACC&amp;LK </a:t>
            </a:r>
            <a:r>
              <a:rPr lang="zh-TW" altLang="en-US" b="0" i="0" dirty="0">
                <a:solidFill>
                  <a:srgbClr val="2E2E2E"/>
                </a:solidFill>
                <a:effectLst/>
                <a:latin typeface="NexusSerif"/>
              </a:rPr>
              <a:t>主要由 </a:t>
            </a:r>
            <a:r>
              <a:rPr lang="en-US" altLang="zh-TW" b="0" i="0" dirty="0">
                <a:solidFill>
                  <a:srgbClr val="2E2E2E"/>
                </a:solidFill>
                <a:effectLst/>
                <a:latin typeface="NexusSerif"/>
              </a:rPr>
              <a:t>LK</a:t>
            </a:r>
            <a:r>
              <a:rPr lang="zh-TW" altLang="en-US" b="0" i="0" dirty="0">
                <a:solidFill>
                  <a:srgbClr val="2E2E2E"/>
                </a:solidFill>
                <a:effectLst/>
                <a:latin typeface="NexusSerif"/>
              </a:rPr>
              <a:t>（</a:t>
            </a:r>
            <a:r>
              <a:rPr lang="en-US" altLang="zh-TW" dirty="0">
                <a:solidFill>
                  <a:srgbClr val="2E2E2E"/>
                </a:solidFill>
                <a:latin typeface="NexusSerif"/>
              </a:rPr>
              <a:t>BMW</a:t>
            </a:r>
            <a:r>
              <a:rPr lang="zh-TW" altLang="en-US" b="0" i="0" dirty="0">
                <a:solidFill>
                  <a:srgbClr val="2E2E2E"/>
                </a:solidFill>
                <a:effectLst/>
                <a:latin typeface="NexusSerif"/>
              </a:rPr>
              <a:t>）或手動駕駛（特斯拉）取代，這可能</a:t>
            </a:r>
            <a:r>
              <a:rPr lang="zh-TW" altLang="en-US" dirty="0">
                <a:solidFill>
                  <a:srgbClr val="2E2E2E"/>
                </a:solidFill>
                <a:latin typeface="NexusSerif"/>
              </a:rPr>
              <a:t>表示</a:t>
            </a:r>
            <a:r>
              <a:rPr lang="zh-TW" altLang="en-US" b="0" i="0" dirty="0">
                <a:solidFill>
                  <a:srgbClr val="2E2E2E"/>
                </a:solidFill>
                <a:effectLst/>
                <a:latin typeface="NexusSerif"/>
              </a:rPr>
              <a:t> </a:t>
            </a:r>
            <a:r>
              <a:rPr lang="en-US" altLang="zh-TW" b="0" i="0" dirty="0">
                <a:solidFill>
                  <a:srgbClr val="2E2E2E"/>
                </a:solidFill>
                <a:effectLst/>
                <a:latin typeface="NexusSerif"/>
              </a:rPr>
              <a:t>ACC </a:t>
            </a:r>
            <a:r>
              <a:rPr lang="zh-TW" altLang="en-US" b="0" i="0" dirty="0">
                <a:solidFill>
                  <a:srgbClr val="2E2E2E"/>
                </a:solidFill>
                <a:effectLst/>
                <a:latin typeface="NexusSerif"/>
              </a:rPr>
              <a:t>在不穩定交通中不受歡迎。</a:t>
            </a:r>
            <a:endParaRPr lang="en-US" altLang="zh-TW" b="0" i="0" dirty="0">
              <a:solidFill>
                <a:srgbClr val="2E2E2E"/>
              </a:solidFill>
              <a:effectLst/>
              <a:latin typeface="NexusSerif"/>
            </a:endParaRPr>
          </a:p>
          <a:p>
            <a:pPr marL="285750" indent="-285750">
              <a:buFont typeface="Arial" panose="020B0604020202020204" pitchFamily="34" charset="0"/>
              <a:buChar char="•"/>
            </a:pPr>
            <a:r>
              <a:rPr lang="zh-TW" altLang="en-US" b="0" i="0" dirty="0">
                <a:solidFill>
                  <a:srgbClr val="2E2E2E"/>
                </a:solidFill>
                <a:effectLst/>
                <a:latin typeface="NexusSerif"/>
              </a:rPr>
              <a:t>在城市道路和限速低於 </a:t>
            </a:r>
            <a:r>
              <a:rPr lang="en-US" altLang="zh-TW" b="0" i="0" dirty="0">
                <a:solidFill>
                  <a:srgbClr val="2E2E2E"/>
                </a:solidFill>
                <a:effectLst/>
                <a:latin typeface="NexusSerif"/>
              </a:rPr>
              <a:t>70 </a:t>
            </a:r>
            <a:r>
              <a:rPr lang="zh-TW" altLang="en-US" b="0" i="0" dirty="0">
                <a:solidFill>
                  <a:srgbClr val="2E2E2E"/>
                </a:solidFill>
                <a:effectLst/>
                <a:latin typeface="NexusSerif"/>
              </a:rPr>
              <a:t>公里</a:t>
            </a:r>
            <a:r>
              <a:rPr lang="en-US" altLang="zh-TW" b="0" i="0" dirty="0">
                <a:solidFill>
                  <a:srgbClr val="2E2E2E"/>
                </a:solidFill>
                <a:effectLst/>
                <a:latin typeface="NexusSerif"/>
              </a:rPr>
              <a:t>/</a:t>
            </a:r>
            <a:r>
              <a:rPr lang="zh-TW" altLang="en-US" b="0" i="0" dirty="0">
                <a:solidFill>
                  <a:srgbClr val="2E2E2E"/>
                </a:solidFill>
                <a:effectLst/>
                <a:latin typeface="NexusSerif"/>
              </a:rPr>
              <a:t>小時的道路上，使用自動化的時間不到 </a:t>
            </a:r>
            <a:r>
              <a:rPr lang="en-US" altLang="zh-TW" b="0" i="0" dirty="0">
                <a:solidFill>
                  <a:srgbClr val="2E2E2E"/>
                </a:solidFill>
                <a:effectLst/>
                <a:latin typeface="NexusSerif"/>
              </a:rPr>
              <a:t>8%</a:t>
            </a:r>
            <a:r>
              <a:rPr lang="zh-TW" altLang="en-US" b="0" i="0" dirty="0">
                <a:solidFill>
                  <a:srgbClr val="2E2E2E"/>
                </a:solidFill>
                <a:effectLst/>
                <a:latin typeface="NexusSerif"/>
              </a:rPr>
              <a:t>，這表明</a:t>
            </a:r>
            <a:r>
              <a:rPr lang="zh-TW" altLang="en-US" dirty="0">
                <a:solidFill>
                  <a:srgbClr val="2E2E2E"/>
                </a:solidFill>
                <a:latin typeface="NexusSerif"/>
              </a:rPr>
              <a:t>駕駛員</a:t>
            </a:r>
            <a:r>
              <a:rPr lang="zh-TW" altLang="en-US" b="0" i="0" dirty="0">
                <a:solidFill>
                  <a:srgbClr val="2E2E2E"/>
                </a:solidFill>
                <a:effectLst/>
                <a:latin typeface="NexusSerif"/>
              </a:rPr>
              <a:t>意識到系統在這些條件下的一般局限性</a:t>
            </a:r>
            <a:endParaRPr lang="zh-TW" altLang="en-US" dirty="0"/>
          </a:p>
        </p:txBody>
      </p:sp>
    </p:spTree>
    <p:extLst>
      <p:ext uri="{BB962C8B-B14F-4D97-AF65-F5344CB8AC3E}">
        <p14:creationId xmlns:p14="http://schemas.microsoft.com/office/powerpoint/2010/main" val="2560270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grpSp>
        <p:nvGrpSpPr>
          <p:cNvPr id="9" name="组合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a:extLst>
              <a:ext uri="{FF2B5EF4-FFF2-40B4-BE49-F238E27FC236}">
                <a16:creationId xmlns:a16="http://schemas.microsoft.com/office/drawing/2014/main" id="{FE342EBA-0F82-4826-8757-61EF7B172848}"/>
              </a:ext>
            </a:extLst>
          </p:cNvPr>
          <p:cNvGrpSpPr/>
          <p:nvPr/>
        </p:nvGrpSpPr>
        <p:grpSpPr>
          <a:xfrm>
            <a:off x="8654265" y="275265"/>
            <a:ext cx="212436" cy="147782"/>
            <a:chOff x="4359564" y="1237673"/>
            <a:chExt cx="212436" cy="147782"/>
          </a:xfrm>
        </p:grpSpPr>
        <p:cxnSp>
          <p:nvCxnSpPr>
            <p:cNvPr id="10" name="直接连接符 9">
              <a:extLst>
                <a:ext uri="{FF2B5EF4-FFF2-40B4-BE49-F238E27FC236}">
                  <a16:creationId xmlns:a16="http://schemas.microsoft.com/office/drawing/2014/main" id="{31586112-4C1D-43E2-89ED-E5168290B642}"/>
                </a:ext>
              </a:extLst>
            </p:cNvPr>
            <p:cNvCxnSpPr/>
            <p:nvPr/>
          </p:nvCxnSpPr>
          <p:spPr>
            <a:xfrm>
              <a:off x="4359564" y="1237673"/>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7D9A209E-1602-4741-9782-5136102C4943}"/>
                </a:ext>
              </a:extLst>
            </p:cNvPr>
            <p:cNvCxnSpPr/>
            <p:nvPr/>
          </p:nvCxnSpPr>
          <p:spPr>
            <a:xfrm>
              <a:off x="4359564" y="1311564"/>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16F46EB-87DD-4B6F-BC69-03B5D238628A}"/>
                </a:ext>
              </a:extLst>
            </p:cNvPr>
            <p:cNvCxnSpPr/>
            <p:nvPr/>
          </p:nvCxnSpPr>
          <p:spPr>
            <a:xfrm>
              <a:off x="4359564" y="1385455"/>
              <a:ext cx="212436" cy="0"/>
            </a:xfrm>
            <a:prstGeom prst="line">
              <a:avLst/>
            </a:prstGeom>
            <a:ln w="12700">
              <a:solidFill>
                <a:srgbClr val="2E3032"/>
              </a:solidFill>
            </a:ln>
          </p:spPr>
          <p:style>
            <a:lnRef idx="1">
              <a:schemeClr val="accent1"/>
            </a:lnRef>
            <a:fillRef idx="0">
              <a:schemeClr val="accent1"/>
            </a:fillRef>
            <a:effectRef idx="0">
              <a:schemeClr val="accent1"/>
            </a:effectRef>
            <a:fontRef idx="minor">
              <a:schemeClr val="tx1"/>
            </a:fontRef>
          </p:style>
        </p:cxnSp>
      </p:grpSp>
      <p:sp>
        <p:nvSpPr>
          <p:cNvPr id="16" name="矩形 15">
            <a:extLst>
              <a:ext uri="{FF2B5EF4-FFF2-40B4-BE49-F238E27FC236}">
                <a16:creationId xmlns:a16="http://schemas.microsoft.com/office/drawing/2014/main" id="{554E8AD6-4A70-4F81-8F41-F09060797F65}"/>
              </a:ext>
            </a:extLst>
          </p:cNvPr>
          <p:cNvSpPr/>
          <p:nvPr/>
        </p:nvSpPr>
        <p:spPr>
          <a:xfrm>
            <a:off x="2741509" y="1658934"/>
            <a:ext cx="3644153" cy="1882588"/>
          </a:xfrm>
          <a:prstGeom prst="rect">
            <a:avLst/>
          </a:prstGeom>
          <a:solidFill>
            <a:srgbClr val="FCD6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Light"/>
              <a:cs typeface="+mn-cs"/>
            </a:endParaRPr>
          </a:p>
        </p:txBody>
      </p:sp>
      <p:grpSp>
        <p:nvGrpSpPr>
          <p:cNvPr id="2" name="群組 1">
            <a:extLst>
              <a:ext uri="{FF2B5EF4-FFF2-40B4-BE49-F238E27FC236}">
                <a16:creationId xmlns:a16="http://schemas.microsoft.com/office/drawing/2014/main" id="{0F7AEA27-5CAB-478C-0724-CA697A7CFA4A}"/>
              </a:ext>
            </a:extLst>
          </p:cNvPr>
          <p:cNvGrpSpPr/>
          <p:nvPr/>
        </p:nvGrpSpPr>
        <p:grpSpPr>
          <a:xfrm>
            <a:off x="2769263" y="2083191"/>
            <a:ext cx="3605475" cy="977118"/>
            <a:chOff x="2769262" y="1925643"/>
            <a:chExt cx="3605475" cy="977118"/>
          </a:xfrm>
        </p:grpSpPr>
        <p:sp>
          <p:nvSpPr>
            <p:cNvPr id="14" name="文本框 13">
              <a:extLst>
                <a:ext uri="{FF2B5EF4-FFF2-40B4-BE49-F238E27FC236}">
                  <a16:creationId xmlns:a16="http://schemas.microsoft.com/office/drawing/2014/main" id="{93529FF4-C6C1-40AE-AC34-592251A9A88B}"/>
                </a:ext>
              </a:extLst>
            </p:cNvPr>
            <p:cNvSpPr txBox="1"/>
            <p:nvPr/>
          </p:nvSpPr>
          <p:spPr>
            <a:xfrm>
              <a:off x="2769262" y="1925643"/>
              <a:ext cx="3605475"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2E3032"/>
                  </a:solidFill>
                  <a:effectLst/>
                  <a:uLnTx/>
                  <a:uFillTx/>
                  <a:latin typeface="华文细黑"/>
                  <a:ea typeface="微软雅黑 Light"/>
                  <a:cs typeface="+mn-cs"/>
                </a:rPr>
                <a:t>T</a:t>
              </a:r>
              <a:r>
                <a:rPr lang="en-US" altLang="zh-CN" sz="5400" b="1" dirty="0">
                  <a:solidFill>
                    <a:srgbClr val="2E3032"/>
                  </a:solidFill>
                  <a:latin typeface="华文细黑"/>
                  <a:ea typeface="微软雅黑 Light"/>
                </a:rPr>
                <a:t>hank You</a:t>
              </a:r>
              <a:endParaRPr kumimoji="0" lang="zh-CN" altLang="en-US" sz="5400" b="1" i="0" u="none" strike="noStrike" kern="1200" cap="none" spc="0" normalizeH="0" baseline="0" noProof="0" dirty="0">
                <a:ln>
                  <a:noFill/>
                </a:ln>
                <a:solidFill>
                  <a:srgbClr val="2E3032"/>
                </a:solidFill>
                <a:effectLst/>
                <a:uLnTx/>
                <a:uFillTx/>
                <a:latin typeface="华文细黑"/>
                <a:ea typeface="微软雅黑 Light"/>
                <a:cs typeface="+mn-cs"/>
              </a:endParaRPr>
            </a:p>
          </p:txBody>
        </p:sp>
        <p:cxnSp>
          <p:nvCxnSpPr>
            <p:cNvPr id="18" name="直接连接符 17">
              <a:extLst>
                <a:ext uri="{FF2B5EF4-FFF2-40B4-BE49-F238E27FC236}">
                  <a16:creationId xmlns:a16="http://schemas.microsoft.com/office/drawing/2014/main" id="{335F1A63-F67D-47B9-B7DF-5E0843141915}"/>
                </a:ext>
              </a:extLst>
            </p:cNvPr>
            <p:cNvCxnSpPr/>
            <p:nvPr/>
          </p:nvCxnSpPr>
          <p:spPr>
            <a:xfrm>
              <a:off x="3871063" y="2902761"/>
              <a:ext cx="1385047" cy="0"/>
            </a:xfrm>
            <a:prstGeom prst="line">
              <a:avLst/>
            </a:prstGeom>
            <a:ln w="28575">
              <a:solidFill>
                <a:srgbClr val="2E303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487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介紹</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CB0DE92F-A4A3-5F3F-00C1-A03B835A3FBC}"/>
              </a:ext>
            </a:extLst>
          </p:cNvPr>
          <p:cNvSpPr txBox="1"/>
          <p:nvPr/>
        </p:nvSpPr>
        <p:spPr>
          <a:xfrm>
            <a:off x="1598527" y="201896"/>
            <a:ext cx="1415772" cy="461665"/>
          </a:xfrm>
          <a:prstGeom prst="rect">
            <a:avLst/>
          </a:prstGeom>
          <a:noFill/>
        </p:spPr>
        <p:txBody>
          <a:bodyPr wrap="none" rtlCol="0">
            <a:spAutoFit/>
          </a:bodyPr>
          <a:lstStyle/>
          <a:p>
            <a:r>
              <a:rPr lang="zh-TW" altLang="en-US" sz="2400" b="1" u="sng" dirty="0"/>
              <a:t>研究問題</a:t>
            </a:r>
          </a:p>
        </p:txBody>
      </p:sp>
      <p:sp>
        <p:nvSpPr>
          <p:cNvPr id="2" name="文字方塊 1">
            <a:extLst>
              <a:ext uri="{FF2B5EF4-FFF2-40B4-BE49-F238E27FC236}">
                <a16:creationId xmlns:a16="http://schemas.microsoft.com/office/drawing/2014/main" id="{F2080804-DB77-2776-0A9D-9475DE51DEDF}"/>
              </a:ext>
            </a:extLst>
          </p:cNvPr>
          <p:cNvSpPr txBox="1"/>
          <p:nvPr/>
        </p:nvSpPr>
        <p:spPr>
          <a:xfrm>
            <a:off x="418775" y="1005803"/>
            <a:ext cx="8306451" cy="1420774"/>
          </a:xfrm>
          <a:prstGeom prst="rect">
            <a:avLst/>
          </a:prstGeom>
          <a:noFill/>
        </p:spPr>
        <p:txBody>
          <a:bodyPr wrap="square" rtlCol="0">
            <a:spAutoFit/>
          </a:bodyPr>
          <a:lstStyle/>
          <a:p>
            <a:pPr marL="360363" indent="-360363">
              <a:lnSpc>
                <a:spcPct val="150000"/>
              </a:lnSpc>
              <a:buFont typeface="+mj-lt"/>
              <a:buAutoNum type="arabicPeriod"/>
            </a:pPr>
            <a:r>
              <a:rPr lang="zh-TW" altLang="en-US" sz="2000" dirty="0"/>
              <a:t>駕駛員在何時以及哪種情況下會使用</a:t>
            </a:r>
            <a:r>
              <a:rPr lang="en-US" altLang="zh-TW" sz="2000" dirty="0"/>
              <a:t>ACC</a:t>
            </a:r>
            <a:r>
              <a:rPr lang="zh-TW" altLang="en-US" sz="2000" dirty="0"/>
              <a:t>和</a:t>
            </a:r>
            <a:r>
              <a:rPr lang="en-US" altLang="zh-TW" sz="2000" dirty="0"/>
              <a:t>LK</a:t>
            </a:r>
            <a:r>
              <a:rPr lang="zh-TW" altLang="en-US" sz="2000" dirty="0"/>
              <a:t> </a:t>
            </a:r>
            <a:r>
              <a:rPr lang="en-US" altLang="zh-TW" sz="2000" dirty="0"/>
              <a:t>?</a:t>
            </a:r>
          </a:p>
          <a:p>
            <a:pPr marL="360363" indent="-360363">
              <a:lnSpc>
                <a:spcPct val="150000"/>
              </a:lnSpc>
              <a:buFont typeface="+mj-lt"/>
              <a:buAutoNum type="arabicPeriod"/>
            </a:pPr>
            <a:r>
              <a:rPr lang="zh-TW" altLang="en-US" sz="2000" dirty="0"/>
              <a:t>與有監督的自動化駕駛相比，駕駛員在手動駕駛時的注意力是否不同 </a:t>
            </a:r>
            <a:r>
              <a:rPr lang="en-US" altLang="zh-TW" sz="2000" dirty="0"/>
              <a:t>?</a:t>
            </a:r>
          </a:p>
          <a:p>
            <a:pPr marL="360363" indent="-360363">
              <a:lnSpc>
                <a:spcPct val="150000"/>
              </a:lnSpc>
              <a:buFont typeface="+mj-lt"/>
              <a:buAutoNum type="arabicPeriod"/>
            </a:pPr>
            <a:r>
              <a:rPr lang="zh-TW" altLang="en-US" sz="2000" dirty="0"/>
              <a:t>這些行為是否會隨著自動化體驗而改變 </a:t>
            </a:r>
            <a:r>
              <a:rPr lang="en-US" altLang="zh-TW" sz="2000" dirty="0"/>
              <a:t>?</a:t>
            </a:r>
            <a:endParaRPr lang="zh-TW" altLang="en-US" sz="2000" dirty="0"/>
          </a:p>
        </p:txBody>
      </p:sp>
    </p:spTree>
    <p:extLst>
      <p:ext uri="{BB962C8B-B14F-4D97-AF65-F5344CB8AC3E}">
        <p14:creationId xmlns:p14="http://schemas.microsoft.com/office/powerpoint/2010/main" val="324178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826141" cy="584775"/>
          </a:xfrm>
          <a:prstGeom prst="rect">
            <a:avLst/>
          </a:prstGeom>
          <a:noFill/>
        </p:spPr>
        <p:txBody>
          <a:bodyPr wrap="none" rtlCol="0">
            <a:spAutoFit/>
          </a:bodyPr>
          <a:lstStyle/>
          <a:p>
            <a:r>
              <a:rPr lang="zh-TW" altLang="en-US" sz="3200" b="1" dirty="0">
                <a:solidFill>
                  <a:srgbClr val="2E3032"/>
                </a:solidFill>
                <a:latin typeface="+mj-lt"/>
              </a:rPr>
              <a:t>文獻探討</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CB0DE92F-A4A3-5F3F-00C1-A03B835A3FBC}"/>
              </a:ext>
            </a:extLst>
          </p:cNvPr>
          <p:cNvSpPr txBox="1"/>
          <p:nvPr/>
        </p:nvSpPr>
        <p:spPr>
          <a:xfrm>
            <a:off x="2419265" y="201896"/>
            <a:ext cx="2646878" cy="461665"/>
          </a:xfrm>
          <a:prstGeom prst="rect">
            <a:avLst/>
          </a:prstGeom>
          <a:noFill/>
        </p:spPr>
        <p:txBody>
          <a:bodyPr wrap="none" rtlCol="0">
            <a:spAutoFit/>
          </a:bodyPr>
          <a:lstStyle/>
          <a:p>
            <a:r>
              <a:rPr lang="zh-TW" altLang="en-US" sz="2400" b="1" u="sng" dirty="0"/>
              <a:t>自動化使用和經驗</a:t>
            </a:r>
          </a:p>
        </p:txBody>
      </p:sp>
      <p:sp>
        <p:nvSpPr>
          <p:cNvPr id="2" name="文字方塊 1">
            <a:extLst>
              <a:ext uri="{FF2B5EF4-FFF2-40B4-BE49-F238E27FC236}">
                <a16:creationId xmlns:a16="http://schemas.microsoft.com/office/drawing/2014/main" id="{F2080804-DB77-2776-0A9D-9475DE51DEDF}"/>
              </a:ext>
            </a:extLst>
          </p:cNvPr>
          <p:cNvSpPr txBox="1"/>
          <p:nvPr/>
        </p:nvSpPr>
        <p:spPr>
          <a:xfrm>
            <a:off x="418775" y="847547"/>
            <a:ext cx="8306451" cy="41907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駕駛員何時以及如何使用自動化取決於他們對自動化的態度、感知以及主觀規範</a:t>
            </a:r>
            <a:r>
              <a:rPr lang="en-US" altLang="zh-TW" sz="2000" dirty="0"/>
              <a:t> </a:t>
            </a:r>
            <a:r>
              <a:rPr lang="en-US" altLang="zh-TW" sz="1000" dirty="0"/>
              <a:t>(Madden, Ellen, &amp; Ajzen, 1992; Venkatesh, Morris, Davis, &amp; Davis, 2003; </a:t>
            </a:r>
            <a:r>
              <a:rPr lang="en-US" altLang="zh-TW" sz="1000" dirty="0" err="1"/>
              <a:t>Nordhoff</a:t>
            </a:r>
            <a:r>
              <a:rPr lang="en-US" altLang="zh-TW" sz="1000" dirty="0"/>
              <a:t>, van </a:t>
            </a:r>
            <a:r>
              <a:rPr lang="en-US" altLang="zh-TW" sz="1000" dirty="0" err="1"/>
              <a:t>Arem</a:t>
            </a:r>
            <a:r>
              <a:rPr lang="en-US" altLang="zh-TW" sz="1000" dirty="0"/>
              <a:t>, &amp; </a:t>
            </a:r>
            <a:r>
              <a:rPr lang="en-US" altLang="zh-TW" sz="1000" dirty="0" err="1"/>
              <a:t>Happee</a:t>
            </a:r>
            <a:r>
              <a:rPr lang="en-US" altLang="zh-TW" sz="1000" dirty="0"/>
              <a:t>, 2016)</a:t>
            </a:r>
          </a:p>
          <a:p>
            <a:pPr marL="342900" indent="-342900">
              <a:lnSpc>
                <a:spcPct val="150000"/>
              </a:lnSpc>
              <a:buFont typeface="Arial" panose="020B0604020202020204" pitchFamily="34" charset="0"/>
              <a:buChar char="•"/>
            </a:pPr>
            <a:r>
              <a:rPr lang="zh-TW" altLang="en-US" sz="2000" dirty="0"/>
              <a:t>隨著駕駛員對自動化的理解和經驗的累積增加而增加，他們的使用和監控行為也會加深</a:t>
            </a:r>
            <a:r>
              <a:rPr lang="en-US" altLang="zh-TW" sz="1000" dirty="0"/>
              <a:t>(Sullivan, Flannagan, Pradhan, &amp; Bao, 2016; Large, Burnett, </a:t>
            </a:r>
            <a:r>
              <a:rPr lang="en-US" altLang="zh-TW" sz="1000" dirty="0" err="1"/>
              <a:t>Salanitri</a:t>
            </a:r>
            <a:r>
              <a:rPr lang="en-US" altLang="zh-TW" sz="1000" dirty="0"/>
              <a:t>, Lawson, &amp; Box, 2019)</a:t>
            </a:r>
          </a:p>
          <a:p>
            <a:pPr marL="342900" indent="-342900">
              <a:lnSpc>
                <a:spcPct val="150000"/>
              </a:lnSpc>
              <a:buFont typeface="Arial" panose="020B0604020202020204" pitchFamily="34" charset="0"/>
              <a:buChar char="•"/>
            </a:pPr>
            <a:r>
              <a:rPr lang="zh-TW" altLang="en-US" sz="2000" dirty="0"/>
              <a:t>駕駛員的感知受其精神狀態影響。在使用自動化的期間，良好的休息可提高警覺性</a:t>
            </a:r>
            <a:r>
              <a:rPr lang="en-US" altLang="zh-TW" sz="1000" dirty="0"/>
              <a:t>(Ahlstrom ¨ et al., 2021)</a:t>
            </a:r>
            <a:r>
              <a:rPr lang="zh-TW" altLang="en-US" sz="2000" dirty="0"/>
              <a:t>，但是長時間使用自動化時會造成精神負荷降低</a:t>
            </a:r>
            <a:r>
              <a:rPr lang="en-US" altLang="zh-TW" sz="1000" dirty="0"/>
              <a:t>(Helton &amp; Warm, 2008; Saxby, Matthews, Warm, &amp; Hitchcock, 2013) </a:t>
            </a:r>
            <a:r>
              <a:rPr lang="zh-TW" altLang="en-US" sz="2000" dirty="0"/>
              <a:t>或是警覺性降低</a:t>
            </a:r>
            <a:r>
              <a:rPr lang="en-US" altLang="zh-TW" sz="1000" dirty="0"/>
              <a:t>(Greenlee, </a:t>
            </a:r>
            <a:r>
              <a:rPr lang="en-US" altLang="zh-TW" sz="1000" dirty="0" err="1"/>
              <a:t>DeLucia</a:t>
            </a:r>
            <a:r>
              <a:rPr lang="en-US" altLang="zh-TW" sz="1000" dirty="0"/>
              <a:t>, &amp; Newton, 2018)</a:t>
            </a:r>
            <a:r>
              <a:rPr lang="zh-TW" altLang="en-US" sz="2000" dirty="0"/>
              <a:t>。</a:t>
            </a:r>
            <a:endParaRPr lang="en-US" altLang="zh-TW" sz="2000" dirty="0"/>
          </a:p>
          <a:p>
            <a:pPr marL="342900" indent="-342900">
              <a:lnSpc>
                <a:spcPct val="150000"/>
              </a:lnSpc>
              <a:buFont typeface="Arial" panose="020B0604020202020204" pitchFamily="34" charset="0"/>
              <a:buChar char="•"/>
            </a:pPr>
            <a:r>
              <a:rPr lang="zh-TW" altLang="en-US" sz="2000" dirty="0"/>
              <a:t>因此高度自動化可能會造成駕駛員困倦。</a:t>
            </a:r>
            <a:endParaRPr lang="en-US" altLang="zh-TW" sz="2000" dirty="0"/>
          </a:p>
        </p:txBody>
      </p:sp>
    </p:spTree>
    <p:extLst>
      <p:ext uri="{BB962C8B-B14F-4D97-AF65-F5344CB8AC3E}">
        <p14:creationId xmlns:p14="http://schemas.microsoft.com/office/powerpoint/2010/main" val="6480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826141" cy="584775"/>
          </a:xfrm>
          <a:prstGeom prst="rect">
            <a:avLst/>
          </a:prstGeom>
          <a:noFill/>
        </p:spPr>
        <p:txBody>
          <a:bodyPr wrap="none" rtlCol="0">
            <a:spAutoFit/>
          </a:bodyPr>
          <a:lstStyle/>
          <a:p>
            <a:r>
              <a:rPr lang="zh-TW" altLang="en-US" sz="3200" b="1" dirty="0">
                <a:solidFill>
                  <a:srgbClr val="2E3032"/>
                </a:solidFill>
                <a:latin typeface="+mj-lt"/>
              </a:rPr>
              <a:t>文獻探討</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CB0DE92F-A4A3-5F3F-00C1-A03B835A3FBC}"/>
              </a:ext>
            </a:extLst>
          </p:cNvPr>
          <p:cNvSpPr txBox="1"/>
          <p:nvPr/>
        </p:nvSpPr>
        <p:spPr>
          <a:xfrm>
            <a:off x="2419265" y="201896"/>
            <a:ext cx="1415772" cy="461665"/>
          </a:xfrm>
          <a:prstGeom prst="rect">
            <a:avLst/>
          </a:prstGeom>
          <a:noFill/>
        </p:spPr>
        <p:txBody>
          <a:bodyPr wrap="none" rtlCol="0">
            <a:spAutoFit/>
          </a:bodyPr>
          <a:lstStyle/>
          <a:p>
            <a:r>
              <a:rPr lang="zh-TW" altLang="en-US" sz="2400" b="1" u="sng" dirty="0"/>
              <a:t>監控行為</a:t>
            </a:r>
          </a:p>
        </p:txBody>
      </p:sp>
      <p:sp>
        <p:nvSpPr>
          <p:cNvPr id="2" name="文字方塊 1">
            <a:extLst>
              <a:ext uri="{FF2B5EF4-FFF2-40B4-BE49-F238E27FC236}">
                <a16:creationId xmlns:a16="http://schemas.microsoft.com/office/drawing/2014/main" id="{F2080804-DB77-2776-0A9D-9475DE51DEDF}"/>
              </a:ext>
            </a:extLst>
          </p:cNvPr>
          <p:cNvSpPr txBox="1"/>
          <p:nvPr/>
        </p:nvSpPr>
        <p:spPr>
          <a:xfrm>
            <a:off x="61544" y="891507"/>
            <a:ext cx="9007555" cy="372909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由於感知能力有限，駕駛員需要將注意力分散和安排在可用的訊息上</a:t>
            </a:r>
            <a:r>
              <a:rPr lang="fi-FI" altLang="zh-TW" sz="2000" dirty="0"/>
              <a:t> </a:t>
            </a:r>
            <a:r>
              <a:rPr lang="fi-FI" altLang="zh-TW" sz="1000" dirty="0"/>
              <a:t>(Kahneman et al., 1973; Cohen, Aston-Jones, &amp; Gilzenrat, 2004)</a:t>
            </a:r>
            <a:r>
              <a:rPr lang="zh-TW" altLang="en-US" sz="1000" dirty="0"/>
              <a:t> </a:t>
            </a:r>
            <a:r>
              <a:rPr lang="zh-TW" altLang="en-US" sz="2000" dirty="0"/>
              <a:t>以了解有關注意力、認知控制和錯誤的理論。</a:t>
            </a:r>
            <a:endParaRPr lang="en-US" altLang="zh-TW" sz="2000" dirty="0"/>
          </a:p>
          <a:p>
            <a:pPr marL="342900" indent="-342900">
              <a:lnSpc>
                <a:spcPct val="150000"/>
              </a:lnSpc>
              <a:buFont typeface="Arial" panose="020B0604020202020204" pitchFamily="34" charset="0"/>
              <a:buChar char="•"/>
            </a:pPr>
            <a:r>
              <a:rPr lang="zh-TW" altLang="en-US" sz="2000" dirty="0"/>
              <a:t>掃視行為可以從注視或頭部運動中推斷出來</a:t>
            </a:r>
            <a:r>
              <a:rPr lang="en-US" altLang="zh-TW" sz="1000" dirty="0"/>
              <a:t>(Lee et al., 2018)</a:t>
            </a:r>
            <a:r>
              <a:rPr lang="zh-TW" altLang="en-US" sz="2000" dirty="0"/>
              <a:t>，並且可以指示分心或注意力不匹配</a:t>
            </a:r>
            <a:r>
              <a:rPr lang="nl-NL" altLang="zh-TW" sz="1000" dirty="0"/>
              <a:t>(Engstrom ¨ et al., 2013)</a:t>
            </a:r>
          </a:p>
          <a:p>
            <a:pPr marL="342900" indent="-342900">
              <a:lnSpc>
                <a:spcPct val="150000"/>
              </a:lnSpc>
              <a:buFont typeface="Arial" panose="020B0604020202020204" pitchFamily="34" charset="0"/>
              <a:buChar char="•"/>
            </a:pPr>
            <a:r>
              <a:rPr lang="zh-TW" altLang="en-US" sz="2000" dirty="0"/>
              <a:t>精神分散、認知負荷、時間壓力、疲勞和醉酒會降低視覺掃描</a:t>
            </a:r>
            <a:r>
              <a:rPr lang="en-US" altLang="zh-TW" sz="2000" dirty="0"/>
              <a:t>(</a:t>
            </a:r>
            <a:r>
              <a:rPr lang="zh-TW" altLang="en-US" sz="2000" dirty="0"/>
              <a:t>尤其是水平方向</a:t>
            </a:r>
            <a:r>
              <a:rPr lang="en-US" altLang="zh-TW" sz="2000" dirty="0"/>
              <a:t>)</a:t>
            </a:r>
            <a:r>
              <a:rPr lang="zh-TW" altLang="en-US" sz="2000" dirty="0"/>
              <a:t>的分散度</a:t>
            </a:r>
            <a:r>
              <a:rPr lang="en-US" altLang="zh-TW" sz="1000" dirty="0"/>
              <a:t>(Wang, Reimer, </a:t>
            </a:r>
            <a:r>
              <a:rPr lang="en-US" altLang="zh-TW" sz="1000" dirty="0" err="1"/>
              <a:t>Dobres</a:t>
            </a:r>
            <a:r>
              <a:rPr lang="en-US" altLang="zh-TW" sz="1000" dirty="0"/>
              <a:t>, &amp; </a:t>
            </a:r>
            <a:r>
              <a:rPr lang="en-US" altLang="zh-TW" sz="1000" dirty="0" err="1"/>
              <a:t>Mehler</a:t>
            </a:r>
            <a:r>
              <a:rPr lang="en-US" altLang="zh-TW" sz="1000" dirty="0"/>
              <a:t>, 2014; Victor, </a:t>
            </a:r>
            <a:r>
              <a:rPr lang="en-US" altLang="zh-TW" sz="1000" dirty="0" err="1"/>
              <a:t>Harbluk</a:t>
            </a:r>
            <a:r>
              <a:rPr lang="en-US" altLang="zh-TW" sz="1000" dirty="0"/>
              <a:t>, &amp; Engstrom, ¨ 2005; Rendon-Velez et al., 2016)</a:t>
            </a:r>
          </a:p>
          <a:p>
            <a:pPr marL="342900" indent="-342900">
              <a:lnSpc>
                <a:spcPct val="150000"/>
              </a:lnSpc>
              <a:buFont typeface="Arial" panose="020B0604020202020204" pitchFamily="34" charset="0"/>
              <a:buChar char="•"/>
            </a:pPr>
            <a:r>
              <a:rPr lang="zh-TW" altLang="en-US" sz="2000" dirty="0"/>
              <a:t>駕駛自動化增加了分配給次要任務的時間，但對道路的注意力也會根據交通狀況進行調整</a:t>
            </a:r>
            <a:r>
              <a:rPr lang="en-US" altLang="zh-TW" sz="1000" dirty="0"/>
              <a:t>( </a:t>
            </a:r>
            <a:r>
              <a:rPr lang="en-US" altLang="zh-TW" sz="1000" dirty="0" err="1"/>
              <a:t>Jamson</a:t>
            </a:r>
            <a:r>
              <a:rPr lang="en-US" altLang="zh-TW" sz="1000" dirty="0"/>
              <a:t>, Merat, Carsten, and Lai (2013))</a:t>
            </a:r>
          </a:p>
        </p:txBody>
      </p:sp>
    </p:spTree>
    <p:extLst>
      <p:ext uri="{BB962C8B-B14F-4D97-AF65-F5344CB8AC3E}">
        <p14:creationId xmlns:p14="http://schemas.microsoft.com/office/powerpoint/2010/main" val="280824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826141" cy="584775"/>
          </a:xfrm>
          <a:prstGeom prst="rect">
            <a:avLst/>
          </a:prstGeom>
          <a:noFill/>
        </p:spPr>
        <p:txBody>
          <a:bodyPr wrap="none" rtlCol="0">
            <a:spAutoFit/>
          </a:bodyPr>
          <a:lstStyle/>
          <a:p>
            <a:r>
              <a:rPr lang="zh-TW" altLang="en-US" sz="3200" b="1" dirty="0">
                <a:solidFill>
                  <a:srgbClr val="2E3032"/>
                </a:solidFill>
                <a:latin typeface="+mj-lt"/>
              </a:rPr>
              <a:t>文獻探討</a:t>
            </a:r>
            <a:endParaRPr lang="en-US" altLang="zh-CN" sz="3200" b="1" dirty="0">
              <a:solidFill>
                <a:srgbClr val="2E3032"/>
              </a:solidFill>
              <a:latin typeface="+mj-lt"/>
            </a:endParaRPr>
          </a:p>
        </p:txBody>
      </p:sp>
      <p:sp>
        <p:nvSpPr>
          <p:cNvPr id="3" name="文字方塊 2">
            <a:extLst>
              <a:ext uri="{FF2B5EF4-FFF2-40B4-BE49-F238E27FC236}">
                <a16:creationId xmlns:a16="http://schemas.microsoft.com/office/drawing/2014/main" id="{CB0DE92F-A4A3-5F3F-00C1-A03B835A3FBC}"/>
              </a:ext>
            </a:extLst>
          </p:cNvPr>
          <p:cNvSpPr txBox="1"/>
          <p:nvPr/>
        </p:nvSpPr>
        <p:spPr>
          <a:xfrm>
            <a:off x="2419265" y="201896"/>
            <a:ext cx="2646878" cy="461665"/>
          </a:xfrm>
          <a:prstGeom prst="rect">
            <a:avLst/>
          </a:prstGeom>
          <a:noFill/>
        </p:spPr>
        <p:txBody>
          <a:bodyPr wrap="none" rtlCol="0">
            <a:spAutoFit/>
          </a:bodyPr>
          <a:lstStyle/>
          <a:p>
            <a:r>
              <a:rPr lang="zh-TW" altLang="en-US" sz="2400" b="1" u="sng" dirty="0"/>
              <a:t>其他自然主義研究</a:t>
            </a:r>
          </a:p>
        </p:txBody>
      </p:sp>
      <p:sp>
        <p:nvSpPr>
          <p:cNvPr id="2" name="文字方塊 1">
            <a:extLst>
              <a:ext uri="{FF2B5EF4-FFF2-40B4-BE49-F238E27FC236}">
                <a16:creationId xmlns:a16="http://schemas.microsoft.com/office/drawing/2014/main" id="{F2080804-DB77-2776-0A9D-9475DE51DEDF}"/>
              </a:ext>
            </a:extLst>
          </p:cNvPr>
          <p:cNvSpPr txBox="1"/>
          <p:nvPr/>
        </p:nvSpPr>
        <p:spPr>
          <a:xfrm>
            <a:off x="61544" y="891507"/>
            <a:ext cx="9007555" cy="234410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nb-NO" altLang="zh-TW" sz="2000" dirty="0"/>
              <a:t>Beggiato, Pereira, Petzoldt, and Krems (2015)</a:t>
            </a:r>
            <a:r>
              <a:rPr lang="zh-TW" altLang="en-US" sz="2000" dirty="0"/>
              <a:t>進行了一項縱向道路研究，發現駕駛員在十次駕駛中建立了對</a:t>
            </a:r>
            <a:r>
              <a:rPr lang="en-US" altLang="zh-TW" sz="2000" dirty="0"/>
              <a:t>ACC</a:t>
            </a:r>
            <a:r>
              <a:rPr lang="zh-TW" altLang="en-US" sz="2000" dirty="0"/>
              <a:t>的信任和功能的理解，同時還建立了較高的接受度</a:t>
            </a:r>
            <a:endParaRPr lang="en-US" altLang="zh-TW" sz="2000" dirty="0"/>
          </a:p>
          <a:p>
            <a:pPr marL="342900" indent="-342900">
              <a:lnSpc>
                <a:spcPct val="150000"/>
              </a:lnSpc>
              <a:buFont typeface="Arial" panose="020B0604020202020204" pitchFamily="34" charset="0"/>
              <a:buChar char="•"/>
            </a:pPr>
            <a:r>
              <a:rPr lang="zh-TW" altLang="en-US" sz="2000" dirty="0"/>
              <a:t>與手動駕駛相比，在</a:t>
            </a:r>
            <a:r>
              <a:rPr lang="en-US" altLang="zh-TW" sz="2000" dirty="0"/>
              <a:t>SAE L2</a:t>
            </a:r>
            <a:r>
              <a:rPr lang="zh-TW" altLang="en-US" sz="2000" dirty="0"/>
              <a:t>自動駕駛期間，在道路上的掃視時間更長，眼睛注視道路的比例更低</a:t>
            </a:r>
            <a:r>
              <a:rPr lang="en-US" altLang="zh-TW" sz="1000" dirty="0"/>
              <a:t>(Morando, Victor, and </a:t>
            </a:r>
            <a:r>
              <a:rPr lang="en-US" altLang="zh-TW" sz="1000" dirty="0" err="1"/>
              <a:t>Dozza</a:t>
            </a:r>
            <a:r>
              <a:rPr lang="en-US" altLang="zh-TW" sz="1000" dirty="0"/>
              <a:t> (2019))</a:t>
            </a:r>
          </a:p>
        </p:txBody>
      </p:sp>
    </p:spTree>
    <p:extLst>
      <p:ext uri="{BB962C8B-B14F-4D97-AF65-F5344CB8AC3E}">
        <p14:creationId xmlns:p14="http://schemas.microsoft.com/office/powerpoint/2010/main" val="311548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grpSp>
        <p:nvGrpSpPr>
          <p:cNvPr id="9" name="群組 8">
            <a:extLst>
              <a:ext uri="{FF2B5EF4-FFF2-40B4-BE49-F238E27FC236}">
                <a16:creationId xmlns:a16="http://schemas.microsoft.com/office/drawing/2014/main" id="{F6A6B34A-7266-7F59-78E1-CEF5B104B735}"/>
              </a:ext>
            </a:extLst>
          </p:cNvPr>
          <p:cNvGrpSpPr/>
          <p:nvPr/>
        </p:nvGrpSpPr>
        <p:grpSpPr>
          <a:xfrm>
            <a:off x="1185093" y="2060233"/>
            <a:ext cx="6773813" cy="872418"/>
            <a:chOff x="395557" y="1951158"/>
            <a:chExt cx="6773813" cy="872418"/>
          </a:xfrm>
        </p:grpSpPr>
        <p:sp>
          <p:nvSpPr>
            <p:cNvPr id="6" name="文字方塊 5">
              <a:extLst>
                <a:ext uri="{FF2B5EF4-FFF2-40B4-BE49-F238E27FC236}">
                  <a16:creationId xmlns:a16="http://schemas.microsoft.com/office/drawing/2014/main" id="{900094C4-9E16-F7B8-2B66-F3E2C76B7A9D}"/>
                </a:ext>
              </a:extLst>
            </p:cNvPr>
            <p:cNvSpPr txBox="1"/>
            <p:nvPr/>
          </p:nvSpPr>
          <p:spPr>
            <a:xfrm>
              <a:off x="5064370" y="1951158"/>
              <a:ext cx="2105000" cy="872418"/>
            </a:xfrm>
            <a:prstGeom prst="rect">
              <a:avLst/>
            </a:prstGeom>
            <a:noFill/>
            <a:ln>
              <a:solidFill>
                <a:schemeClr val="tx1"/>
              </a:solidFill>
            </a:ln>
          </p:spPr>
          <p:txBody>
            <a:bodyPr wrap="none" rtlCol="0">
              <a:spAutoFit/>
            </a:bodyPr>
            <a:lstStyle/>
            <a:p>
              <a:pPr>
                <a:lnSpc>
                  <a:spcPct val="150000"/>
                </a:lnSpc>
              </a:pPr>
              <a:r>
                <a:rPr lang="zh-TW" altLang="en-US" dirty="0"/>
                <a:t>實驗人數 </a:t>
              </a:r>
              <a:r>
                <a:rPr lang="en-US" altLang="zh-TW" dirty="0"/>
                <a:t>:</a:t>
              </a:r>
              <a:r>
                <a:rPr lang="zh-TW" altLang="en-US" dirty="0"/>
                <a:t> </a:t>
              </a:r>
              <a:r>
                <a:rPr lang="en-US" altLang="zh-TW" dirty="0"/>
                <a:t>10</a:t>
              </a:r>
              <a:r>
                <a:rPr lang="zh-TW" altLang="en-US" dirty="0"/>
                <a:t>位</a:t>
              </a:r>
              <a:endParaRPr lang="en-US" altLang="zh-TW" dirty="0"/>
            </a:p>
            <a:p>
              <a:pPr>
                <a:lnSpc>
                  <a:spcPct val="150000"/>
                </a:lnSpc>
              </a:pPr>
              <a:r>
                <a:rPr lang="zh-TW" altLang="en-US" dirty="0"/>
                <a:t>車種 </a:t>
              </a:r>
              <a:r>
                <a:rPr lang="en-US" altLang="zh-TW" dirty="0"/>
                <a:t>:</a:t>
              </a:r>
              <a:r>
                <a:rPr lang="zh-TW" altLang="en-US" dirty="0"/>
                <a:t> </a:t>
              </a:r>
              <a:r>
                <a:rPr lang="en-US" altLang="zh-TW" dirty="0"/>
                <a:t>BMW ,</a:t>
              </a:r>
              <a:r>
                <a:rPr lang="zh-TW" altLang="en-US" dirty="0"/>
                <a:t> </a:t>
              </a:r>
              <a:r>
                <a:rPr lang="en-US" altLang="zh-TW" dirty="0"/>
                <a:t>Tesla</a:t>
              </a:r>
              <a:endParaRPr lang="zh-TW" altLang="en-US" dirty="0"/>
            </a:p>
          </p:txBody>
        </p:sp>
        <p:sp>
          <p:nvSpPr>
            <p:cNvPr id="7" name="文字方塊 6">
              <a:extLst>
                <a:ext uri="{FF2B5EF4-FFF2-40B4-BE49-F238E27FC236}">
                  <a16:creationId xmlns:a16="http://schemas.microsoft.com/office/drawing/2014/main" id="{C76E4FBF-B37A-29CF-FF60-EA0E641DEE5A}"/>
                </a:ext>
              </a:extLst>
            </p:cNvPr>
            <p:cNvSpPr txBox="1"/>
            <p:nvPr/>
          </p:nvSpPr>
          <p:spPr>
            <a:xfrm>
              <a:off x="395557" y="2158907"/>
              <a:ext cx="3684075" cy="456920"/>
            </a:xfrm>
            <a:prstGeom prst="rect">
              <a:avLst/>
            </a:prstGeom>
            <a:noFill/>
            <a:ln>
              <a:solidFill>
                <a:schemeClr val="tx1"/>
              </a:solidFill>
            </a:ln>
          </p:spPr>
          <p:txBody>
            <a:bodyPr wrap="square" rtlCol="0">
              <a:spAutoFit/>
            </a:bodyPr>
            <a:lstStyle/>
            <a:p>
              <a:pPr>
                <a:lnSpc>
                  <a:spcPct val="150000"/>
                </a:lnSpc>
              </a:pPr>
              <a:r>
                <a:rPr lang="zh-TW" altLang="en-US" dirty="0"/>
                <a:t>本篇實驗僅針對兩種車種進行分析</a:t>
              </a:r>
            </a:p>
          </p:txBody>
        </p:sp>
        <p:sp>
          <p:nvSpPr>
            <p:cNvPr id="8" name="箭號: 向右 7">
              <a:extLst>
                <a:ext uri="{FF2B5EF4-FFF2-40B4-BE49-F238E27FC236}">
                  <a16:creationId xmlns:a16="http://schemas.microsoft.com/office/drawing/2014/main" id="{B5DF9323-85AC-C994-B198-678D9629CE36}"/>
                </a:ext>
              </a:extLst>
            </p:cNvPr>
            <p:cNvSpPr/>
            <p:nvPr/>
          </p:nvSpPr>
          <p:spPr>
            <a:xfrm>
              <a:off x="4359238" y="2158907"/>
              <a:ext cx="527539" cy="484632"/>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5" name="文字方塊 4">
            <a:extLst>
              <a:ext uri="{FF2B5EF4-FFF2-40B4-BE49-F238E27FC236}">
                <a16:creationId xmlns:a16="http://schemas.microsoft.com/office/drawing/2014/main" id="{4608E6F6-5C86-0FDE-8A1C-2D5BF4383C08}"/>
              </a:ext>
            </a:extLst>
          </p:cNvPr>
          <p:cNvSpPr txBox="1"/>
          <p:nvPr/>
        </p:nvSpPr>
        <p:spPr>
          <a:xfrm>
            <a:off x="608319" y="856339"/>
            <a:ext cx="7927363" cy="872418"/>
          </a:xfrm>
          <a:prstGeom prst="rect">
            <a:avLst/>
          </a:prstGeom>
          <a:noFill/>
        </p:spPr>
        <p:txBody>
          <a:bodyPr wrap="none" rtlCol="0">
            <a:spAutoFit/>
          </a:bodyPr>
          <a:lstStyle/>
          <a:p>
            <a:pPr>
              <a:lnSpc>
                <a:spcPct val="150000"/>
              </a:lnSpc>
            </a:pPr>
            <a:r>
              <a:rPr lang="zh-TW" altLang="en-US" dirty="0"/>
              <a:t>實驗人數 </a:t>
            </a:r>
            <a:r>
              <a:rPr lang="en-US" altLang="zh-TW" dirty="0"/>
              <a:t>:</a:t>
            </a:r>
            <a:r>
              <a:rPr lang="zh-TW" altLang="en-US" dirty="0"/>
              <a:t> </a:t>
            </a:r>
            <a:r>
              <a:rPr lang="en-US" altLang="zh-TW" dirty="0"/>
              <a:t>20</a:t>
            </a:r>
            <a:r>
              <a:rPr lang="zh-TW" altLang="en-US" dirty="0"/>
              <a:t>位</a:t>
            </a:r>
            <a:endParaRPr lang="en-US" altLang="zh-TW" dirty="0"/>
          </a:p>
          <a:p>
            <a:pPr>
              <a:lnSpc>
                <a:spcPct val="150000"/>
              </a:lnSpc>
            </a:pPr>
            <a:r>
              <a:rPr lang="zh-TW" altLang="en-US" dirty="0"/>
              <a:t>車種 </a:t>
            </a:r>
            <a:r>
              <a:rPr lang="en-US" altLang="zh-TW" dirty="0"/>
              <a:t>:</a:t>
            </a:r>
            <a:r>
              <a:rPr lang="zh-TW" altLang="en-US" dirty="0"/>
              <a:t> </a:t>
            </a:r>
            <a:r>
              <a:rPr lang="en-US" altLang="zh-TW" dirty="0"/>
              <a:t>BMW 540i, Tesla S, Mercedes E, Volkswagen Golf E, Audi A4 Avant</a:t>
            </a:r>
            <a:endParaRPr lang="zh-TW" altLang="en-US" dirty="0"/>
          </a:p>
        </p:txBody>
      </p:sp>
      <p:sp>
        <p:nvSpPr>
          <p:cNvPr id="12" name="文字方塊 11">
            <a:extLst>
              <a:ext uri="{FF2B5EF4-FFF2-40B4-BE49-F238E27FC236}">
                <a16:creationId xmlns:a16="http://schemas.microsoft.com/office/drawing/2014/main" id="{BC27FC31-8C7A-BA01-39E7-0BE87CBA8B91}"/>
              </a:ext>
            </a:extLst>
          </p:cNvPr>
          <p:cNvSpPr txBox="1"/>
          <p:nvPr/>
        </p:nvSpPr>
        <p:spPr>
          <a:xfrm>
            <a:off x="1598527" y="201896"/>
            <a:ext cx="1107996" cy="461665"/>
          </a:xfrm>
          <a:prstGeom prst="rect">
            <a:avLst/>
          </a:prstGeom>
          <a:noFill/>
        </p:spPr>
        <p:txBody>
          <a:bodyPr wrap="none" rtlCol="0">
            <a:spAutoFit/>
          </a:bodyPr>
          <a:lstStyle/>
          <a:p>
            <a:r>
              <a:rPr lang="zh-TW" altLang="en-US" sz="2400" b="1" u="sng" dirty="0"/>
              <a:t>受測者</a:t>
            </a:r>
          </a:p>
        </p:txBody>
      </p:sp>
      <p:graphicFrame>
        <p:nvGraphicFramePr>
          <p:cNvPr id="13" name="表格 13">
            <a:extLst>
              <a:ext uri="{FF2B5EF4-FFF2-40B4-BE49-F238E27FC236}">
                <a16:creationId xmlns:a16="http://schemas.microsoft.com/office/drawing/2014/main" id="{970A2CBA-AE26-263D-244C-093B98B4B00F}"/>
              </a:ext>
            </a:extLst>
          </p:cNvPr>
          <p:cNvGraphicFramePr>
            <a:graphicFrameLocks noGrp="1"/>
          </p:cNvGraphicFramePr>
          <p:nvPr>
            <p:extLst>
              <p:ext uri="{D42A27DB-BD31-4B8C-83A1-F6EECF244321}">
                <p14:modId xmlns:p14="http://schemas.microsoft.com/office/powerpoint/2010/main" val="3861455238"/>
              </p:ext>
            </p:extLst>
          </p:nvPr>
        </p:nvGraphicFramePr>
        <p:xfrm>
          <a:off x="195977" y="3264127"/>
          <a:ext cx="8752046" cy="1112520"/>
        </p:xfrm>
        <a:graphic>
          <a:graphicData uri="http://schemas.openxmlformats.org/drawingml/2006/table">
            <a:tbl>
              <a:tblPr firstRow="1" bandRow="1">
                <a:tableStyleId>{073A0DAA-6AF3-43AB-8588-CEC1D06C72B9}</a:tableStyleId>
              </a:tblPr>
              <a:tblGrid>
                <a:gridCol w="1170753">
                  <a:extLst>
                    <a:ext uri="{9D8B030D-6E8A-4147-A177-3AD203B41FA5}">
                      <a16:colId xmlns:a16="http://schemas.microsoft.com/office/drawing/2014/main" val="3202364936"/>
                    </a:ext>
                  </a:extLst>
                </a:gridCol>
                <a:gridCol w="1799330">
                  <a:extLst>
                    <a:ext uri="{9D8B030D-6E8A-4147-A177-3AD203B41FA5}">
                      <a16:colId xmlns:a16="http://schemas.microsoft.com/office/drawing/2014/main" val="2775720"/>
                    </a:ext>
                  </a:extLst>
                </a:gridCol>
                <a:gridCol w="720436">
                  <a:extLst>
                    <a:ext uri="{9D8B030D-6E8A-4147-A177-3AD203B41FA5}">
                      <a16:colId xmlns:a16="http://schemas.microsoft.com/office/drawing/2014/main" val="2079689020"/>
                    </a:ext>
                  </a:extLst>
                </a:gridCol>
                <a:gridCol w="1034473">
                  <a:extLst>
                    <a:ext uri="{9D8B030D-6E8A-4147-A177-3AD203B41FA5}">
                      <a16:colId xmlns:a16="http://schemas.microsoft.com/office/drawing/2014/main" val="3776884573"/>
                    </a:ext>
                  </a:extLst>
                </a:gridCol>
                <a:gridCol w="1062182">
                  <a:extLst>
                    <a:ext uri="{9D8B030D-6E8A-4147-A177-3AD203B41FA5}">
                      <a16:colId xmlns:a16="http://schemas.microsoft.com/office/drawing/2014/main" val="3357915194"/>
                    </a:ext>
                  </a:extLst>
                </a:gridCol>
                <a:gridCol w="895927">
                  <a:extLst>
                    <a:ext uri="{9D8B030D-6E8A-4147-A177-3AD203B41FA5}">
                      <a16:colId xmlns:a16="http://schemas.microsoft.com/office/drawing/2014/main" val="3040974245"/>
                    </a:ext>
                  </a:extLst>
                </a:gridCol>
                <a:gridCol w="1117600">
                  <a:extLst>
                    <a:ext uri="{9D8B030D-6E8A-4147-A177-3AD203B41FA5}">
                      <a16:colId xmlns:a16="http://schemas.microsoft.com/office/drawing/2014/main" val="1569126555"/>
                    </a:ext>
                  </a:extLst>
                </a:gridCol>
                <a:gridCol w="951345">
                  <a:extLst>
                    <a:ext uri="{9D8B030D-6E8A-4147-A177-3AD203B41FA5}">
                      <a16:colId xmlns:a16="http://schemas.microsoft.com/office/drawing/2014/main" val="3674586394"/>
                    </a:ext>
                  </a:extLst>
                </a:gridCol>
              </a:tblGrid>
              <a:tr h="370840">
                <a:tc rowSpan="3">
                  <a:txBody>
                    <a:bodyPr/>
                    <a:lstStyle/>
                    <a:p>
                      <a:pPr algn="ctr">
                        <a:lnSpc>
                          <a:spcPct val="150000"/>
                        </a:lnSpc>
                      </a:pPr>
                      <a:r>
                        <a:rPr lang="zh-TW" altLang="en-US" b="0" dirty="0">
                          <a:solidFill>
                            <a:sysClr val="windowText" lastClr="000000"/>
                          </a:solidFill>
                        </a:rPr>
                        <a:t>總共</a:t>
                      </a:r>
                      <a:r>
                        <a:rPr lang="en-US" altLang="zh-TW" b="0" dirty="0">
                          <a:solidFill>
                            <a:sysClr val="windowText" lastClr="000000"/>
                          </a:solidFill>
                        </a:rPr>
                        <a:t>10</a:t>
                      </a:r>
                      <a:r>
                        <a:rPr lang="zh-TW" altLang="en-US" b="0" dirty="0">
                          <a:solidFill>
                            <a:sysClr val="windowText" lastClr="000000"/>
                          </a:solidFill>
                        </a:rPr>
                        <a:t>名受測者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l"/>
                      <a:r>
                        <a:rPr lang="en-US" altLang="zh-TW" b="0" dirty="0">
                          <a:solidFill>
                            <a:sysClr val="windowText" lastClr="000000"/>
                          </a:solidFill>
                        </a:rPr>
                        <a:t>2</a:t>
                      </a:r>
                      <a:r>
                        <a:rPr lang="zh-TW" altLang="en-US" b="0" dirty="0">
                          <a:solidFill>
                            <a:sysClr val="windowText" lastClr="000000"/>
                          </a:solidFill>
                        </a:rPr>
                        <a:t>名受測者人口統計數據不可用 </a:t>
                      </a:r>
                      <a:r>
                        <a:rPr lang="en-US" altLang="zh-TW" b="0" dirty="0">
                          <a:solidFill>
                            <a:sysClr val="windowText" lastClr="000000"/>
                          </a:solidFill>
                        </a:rPr>
                        <a:t>(1</a:t>
                      </a:r>
                      <a:r>
                        <a:rPr lang="zh-TW" altLang="en-US" b="0" dirty="0">
                          <a:solidFill>
                            <a:sysClr val="windowText" lastClr="000000"/>
                          </a:solidFill>
                        </a:rPr>
                        <a:t>名寶馬、</a:t>
                      </a:r>
                      <a:r>
                        <a:rPr lang="en-US" altLang="zh-TW" b="0" dirty="0">
                          <a:solidFill>
                            <a:sysClr val="windowText" lastClr="000000"/>
                          </a:solidFill>
                        </a:rPr>
                        <a:t>1</a:t>
                      </a:r>
                      <a:r>
                        <a:rPr lang="zh-TW" altLang="en-US" b="0" dirty="0">
                          <a:solidFill>
                            <a:sysClr val="windowText" lastClr="000000"/>
                          </a:solidFill>
                        </a:rPr>
                        <a:t>名特斯拉</a:t>
                      </a:r>
                      <a:r>
                        <a:rPr lang="en-US" altLang="zh-TW" b="0" dirty="0">
                          <a:solidFill>
                            <a:sysClr val="windowText" lastClr="000000"/>
                          </a:solidFill>
                        </a:rPr>
                        <a:t>)</a:t>
                      </a: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2090066"/>
                  </a:ext>
                </a:extLst>
              </a:tr>
              <a:tr h="370840">
                <a:tc vMerge="1">
                  <a:txBody>
                    <a:bodyPr/>
                    <a:lstStyle/>
                    <a:p>
                      <a:pPr algn="ctr"/>
                      <a:endParaRPr lang="zh-TW" altLang="en-US"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b="0" dirty="0">
                          <a:solidFill>
                            <a:sysClr val="windowText" lastClr="000000"/>
                          </a:solidFill>
                        </a:rPr>
                        <a:t>8</a:t>
                      </a:r>
                      <a:r>
                        <a:rPr lang="zh-TW" altLang="en-US" b="0" dirty="0">
                          <a:solidFill>
                            <a:sysClr val="windowText" lastClr="000000"/>
                          </a:solidFill>
                        </a:rPr>
                        <a:t>名男性；</a:t>
                      </a:r>
                      <a:r>
                        <a:rPr lang="en-US" altLang="zh-TW" b="0" dirty="0">
                          <a:solidFill>
                            <a:sysClr val="windowText" lastClr="000000"/>
                          </a:solidFill>
                        </a:rPr>
                        <a:t>2</a:t>
                      </a:r>
                      <a:r>
                        <a:rPr lang="zh-TW" altLang="en-US" b="0" dirty="0">
                          <a:solidFill>
                            <a:sysClr val="windowText" lastClr="000000"/>
                          </a:solidFill>
                        </a:rPr>
                        <a:t>名女性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b="0" dirty="0">
                          <a:solidFill>
                            <a:sysClr val="windowText" lastClr="000000"/>
                          </a:solidFill>
                        </a:rPr>
                        <a:t>年齡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zh-TW" altLang="en-US" b="0" dirty="0">
                          <a:solidFill>
                            <a:sysClr val="windowText" lastClr="000000"/>
                          </a:solidFill>
                        </a:rPr>
                        <a:t>平均 </a:t>
                      </a:r>
                      <a:r>
                        <a:rPr lang="en-US" altLang="zh-TW" b="0" dirty="0">
                          <a:solidFill>
                            <a:sysClr val="windowText" lastClr="000000"/>
                          </a:solidFill>
                        </a:rPr>
                        <a:t>49</a:t>
                      </a:r>
                      <a:r>
                        <a:rPr lang="zh-TW" altLang="en-US" b="0" dirty="0">
                          <a:solidFill>
                            <a:sysClr val="windowText" lastClr="000000"/>
                          </a:solidFill>
                        </a:rPr>
                        <a:t>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b="0" dirty="0">
                          <a:solidFill>
                            <a:sysClr val="windowText" lastClr="000000"/>
                          </a:solidFill>
                        </a:rPr>
                        <a:t>標準差</a:t>
                      </a:r>
                      <a:r>
                        <a:rPr lang="en-US" altLang="zh-TW" b="0" dirty="0">
                          <a:solidFill>
                            <a:sysClr val="windowText" lastClr="000000"/>
                          </a:solidFill>
                        </a:rPr>
                        <a:t>5.2</a:t>
                      </a: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b="0" dirty="0">
                          <a:solidFill>
                            <a:sysClr val="windowText" lastClr="000000"/>
                          </a:solidFill>
                        </a:rPr>
                        <a:t>持照</a:t>
                      </a:r>
                      <a:r>
                        <a:rPr lang="en-US" altLang="zh-TW" b="0" dirty="0">
                          <a:solidFill>
                            <a:sysClr val="windowText" lastClr="000000"/>
                          </a:solidFill>
                        </a:rPr>
                        <a:t>(</a:t>
                      </a:r>
                      <a:r>
                        <a:rPr lang="zh-TW" altLang="en-US" b="0" dirty="0">
                          <a:solidFill>
                            <a:sysClr val="windowText" lastClr="000000"/>
                          </a:solidFill>
                        </a:rPr>
                        <a:t>年</a:t>
                      </a:r>
                      <a:r>
                        <a:rPr lang="en-US" altLang="zh-TW" b="0" dirty="0">
                          <a:solidFill>
                            <a:sysClr val="windowText" lastClr="000000"/>
                          </a:solidFill>
                        </a:rPr>
                        <a:t>)</a:t>
                      </a: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zh-TW" altLang="en-US" b="0" dirty="0">
                          <a:solidFill>
                            <a:sysClr val="windowText" lastClr="000000"/>
                          </a:solidFill>
                        </a:rPr>
                        <a:t>平均</a:t>
                      </a:r>
                      <a:r>
                        <a:rPr lang="en-US" altLang="zh-TW" b="0" dirty="0">
                          <a:solidFill>
                            <a:sysClr val="windowText" lastClr="000000"/>
                          </a:solidFill>
                        </a:rPr>
                        <a:t>29.1</a:t>
                      </a:r>
                      <a:r>
                        <a:rPr lang="zh-TW" altLang="en-US" b="0" dirty="0">
                          <a:solidFill>
                            <a:sysClr val="windowText" lastClr="000000"/>
                          </a:solidFill>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b="0" dirty="0">
                          <a:solidFill>
                            <a:sysClr val="windowText" lastClr="000000"/>
                          </a:solidFill>
                        </a:rPr>
                        <a:t>標準差</a:t>
                      </a:r>
                      <a:r>
                        <a:rPr lang="en-US" altLang="zh-TW" b="0" dirty="0">
                          <a:solidFill>
                            <a:sysClr val="windowText" lastClr="000000"/>
                          </a:solidFill>
                        </a:rPr>
                        <a:t>6.2</a:t>
                      </a: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231325"/>
                  </a:ext>
                </a:extLst>
              </a:tr>
              <a:tr h="370840">
                <a:tc v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l"/>
                      <a:r>
                        <a:rPr lang="zh-TW" altLang="en-US" b="0" dirty="0">
                          <a:solidFill>
                            <a:sysClr val="windowText" lastClr="000000"/>
                          </a:solidFill>
                        </a:rPr>
                        <a:t>在實驗前</a:t>
                      </a:r>
                      <a:r>
                        <a:rPr lang="en-US" altLang="zh-TW" b="0" dirty="0">
                          <a:solidFill>
                            <a:sysClr val="windowText" lastClr="000000"/>
                          </a:solidFill>
                        </a:rPr>
                        <a:t>12</a:t>
                      </a:r>
                      <a:r>
                        <a:rPr lang="zh-TW" altLang="en-US" b="0" dirty="0">
                          <a:solidFill>
                            <a:sysClr val="windowText" lastClr="000000"/>
                          </a:solidFill>
                        </a:rPr>
                        <a:t>個月內行駛了</a:t>
                      </a:r>
                      <a:r>
                        <a:rPr lang="en-US" altLang="zh-TW" b="0" dirty="0">
                          <a:solidFill>
                            <a:sysClr val="windowText" lastClr="000000"/>
                          </a:solidFill>
                        </a:rPr>
                        <a:t>30,000</a:t>
                      </a:r>
                      <a:r>
                        <a:rPr lang="zh-TW" altLang="en-US" b="0" dirty="0">
                          <a:solidFill>
                            <a:sysClr val="windowText" lastClr="000000"/>
                          </a:solidFill>
                        </a:rPr>
                        <a:t>公里</a:t>
                      </a:r>
                      <a:r>
                        <a:rPr lang="en-US" altLang="zh-TW" b="0" dirty="0">
                          <a:solidFill>
                            <a:sysClr val="windowText" lastClr="000000"/>
                          </a:solidFill>
                        </a:rPr>
                        <a:t>~40,000</a:t>
                      </a:r>
                      <a:r>
                        <a:rPr lang="zh-TW" altLang="en-US" b="0" dirty="0">
                          <a:solidFill>
                            <a:sysClr val="windowText" lastClr="000000"/>
                          </a:solidFill>
                        </a:rPr>
                        <a:t>公里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b="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07107"/>
                  </a:ext>
                </a:extLst>
              </a:tr>
            </a:tbl>
          </a:graphicData>
        </a:graphic>
      </p:graphicFrame>
    </p:spTree>
    <p:extLst>
      <p:ext uri="{BB962C8B-B14F-4D97-AF65-F5344CB8AC3E}">
        <p14:creationId xmlns:p14="http://schemas.microsoft.com/office/powerpoint/2010/main" val="187413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sp>
        <p:nvSpPr>
          <p:cNvPr id="12" name="文字方塊 11">
            <a:extLst>
              <a:ext uri="{FF2B5EF4-FFF2-40B4-BE49-F238E27FC236}">
                <a16:creationId xmlns:a16="http://schemas.microsoft.com/office/drawing/2014/main" id="{BC27FC31-8C7A-BA01-39E7-0BE87CBA8B91}"/>
              </a:ext>
            </a:extLst>
          </p:cNvPr>
          <p:cNvSpPr txBox="1"/>
          <p:nvPr/>
        </p:nvSpPr>
        <p:spPr>
          <a:xfrm>
            <a:off x="593124" y="638221"/>
            <a:ext cx="1415772" cy="461665"/>
          </a:xfrm>
          <a:prstGeom prst="rect">
            <a:avLst/>
          </a:prstGeom>
          <a:noFill/>
        </p:spPr>
        <p:txBody>
          <a:bodyPr wrap="none" rtlCol="0">
            <a:spAutoFit/>
          </a:bodyPr>
          <a:lstStyle/>
          <a:p>
            <a:r>
              <a:rPr lang="zh-TW" altLang="en-US" sz="2400" b="1" u="sng" dirty="0"/>
              <a:t>數據收集</a:t>
            </a:r>
          </a:p>
        </p:txBody>
      </p:sp>
      <p:pic>
        <p:nvPicPr>
          <p:cNvPr id="11" name="圖片 10">
            <a:extLst>
              <a:ext uri="{FF2B5EF4-FFF2-40B4-BE49-F238E27FC236}">
                <a16:creationId xmlns:a16="http://schemas.microsoft.com/office/drawing/2014/main" id="{9E87FE9D-5D34-3D0A-C71E-130E1AAC10CB}"/>
              </a:ext>
            </a:extLst>
          </p:cNvPr>
          <p:cNvPicPr>
            <a:picLocks noChangeAspect="1"/>
          </p:cNvPicPr>
          <p:nvPr/>
        </p:nvPicPr>
        <p:blipFill rotWithShape="1">
          <a:blip r:embed="rId3"/>
          <a:srcRect t="6399"/>
          <a:stretch/>
        </p:blipFill>
        <p:spPr>
          <a:xfrm>
            <a:off x="2287771" y="111869"/>
            <a:ext cx="6367714" cy="1976033"/>
          </a:xfrm>
          <a:prstGeom prst="rect">
            <a:avLst/>
          </a:prstGeom>
        </p:spPr>
      </p:pic>
      <p:graphicFrame>
        <p:nvGraphicFramePr>
          <p:cNvPr id="15" name="表格 15">
            <a:extLst>
              <a:ext uri="{FF2B5EF4-FFF2-40B4-BE49-F238E27FC236}">
                <a16:creationId xmlns:a16="http://schemas.microsoft.com/office/drawing/2014/main" id="{010ACC29-36D8-82D4-DBCF-80B6FD6787CA}"/>
              </a:ext>
            </a:extLst>
          </p:cNvPr>
          <p:cNvGraphicFramePr>
            <a:graphicFrameLocks noGrp="1"/>
          </p:cNvGraphicFramePr>
          <p:nvPr>
            <p:extLst>
              <p:ext uri="{D42A27DB-BD31-4B8C-83A1-F6EECF244321}">
                <p14:modId xmlns:p14="http://schemas.microsoft.com/office/powerpoint/2010/main" val="1617443937"/>
              </p:ext>
            </p:extLst>
          </p:nvPr>
        </p:nvGraphicFramePr>
        <p:xfrm>
          <a:off x="673172" y="2146699"/>
          <a:ext cx="7797656" cy="2884932"/>
        </p:xfrm>
        <a:graphic>
          <a:graphicData uri="http://schemas.openxmlformats.org/drawingml/2006/table">
            <a:tbl>
              <a:tblPr firstRow="1" bandRow="1">
                <a:tableStyleId>{073A0DAA-6AF3-43AB-8588-CEC1D06C72B9}</a:tableStyleId>
              </a:tblPr>
              <a:tblGrid>
                <a:gridCol w="2774116">
                  <a:extLst>
                    <a:ext uri="{9D8B030D-6E8A-4147-A177-3AD203B41FA5}">
                      <a16:colId xmlns:a16="http://schemas.microsoft.com/office/drawing/2014/main" val="3535065698"/>
                    </a:ext>
                  </a:extLst>
                </a:gridCol>
                <a:gridCol w="2593491">
                  <a:extLst>
                    <a:ext uri="{9D8B030D-6E8A-4147-A177-3AD203B41FA5}">
                      <a16:colId xmlns:a16="http://schemas.microsoft.com/office/drawing/2014/main" val="1173865210"/>
                    </a:ext>
                  </a:extLst>
                </a:gridCol>
                <a:gridCol w="2430049">
                  <a:extLst>
                    <a:ext uri="{9D8B030D-6E8A-4147-A177-3AD203B41FA5}">
                      <a16:colId xmlns:a16="http://schemas.microsoft.com/office/drawing/2014/main" val="1832030871"/>
                    </a:ext>
                  </a:extLst>
                </a:gridCol>
              </a:tblGrid>
              <a:tr h="370840">
                <a:tc>
                  <a:txBody>
                    <a:bodyPr/>
                    <a:lstStyle/>
                    <a:p>
                      <a:pPr algn="ctr">
                        <a:lnSpc>
                          <a:spcPct val="150000"/>
                        </a:lnSpc>
                      </a:pP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TW" sz="2000" dirty="0">
                          <a:solidFill>
                            <a:sysClr val="windowText" lastClr="000000"/>
                          </a:solidFill>
                        </a:rPr>
                        <a:t>BMW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000" dirty="0">
                          <a:solidFill>
                            <a:sysClr val="windowText" lastClr="000000"/>
                          </a:solidFill>
                        </a:rPr>
                        <a:t>特斯拉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017865"/>
                  </a:ext>
                </a:extLst>
              </a:tr>
              <a:tr h="370840">
                <a:tc>
                  <a:txBody>
                    <a:bodyPr/>
                    <a:lstStyle/>
                    <a:p>
                      <a:pPr algn="ctr">
                        <a:lnSpc>
                          <a:spcPct val="150000"/>
                        </a:lnSpc>
                      </a:pPr>
                      <a:r>
                        <a:rPr lang="zh-TW" altLang="en-US" sz="2000" dirty="0"/>
                        <a:t>主動式巡航定速</a:t>
                      </a:r>
                      <a:r>
                        <a:rPr lang="en-US" altLang="zh-TW" sz="2000" dirty="0"/>
                        <a:t>(ACC)</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en-US" altLang="zh-TW" sz="2000" dirty="0">
                          <a:solidFill>
                            <a:sysClr val="windowText" lastClr="000000"/>
                          </a:solidFill>
                        </a:rPr>
                        <a:t>0~180 km/</a:t>
                      </a:r>
                      <a:r>
                        <a:rPr lang="en-US" altLang="zh-TW" sz="2000" dirty="0" err="1">
                          <a:solidFill>
                            <a:sysClr val="windowText" lastClr="000000"/>
                          </a:solidFill>
                        </a:rPr>
                        <a:t>hr</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lang="en-US" altLang="zh-TW" sz="2000" dirty="0">
                          <a:solidFill>
                            <a:sysClr val="windowText" lastClr="000000"/>
                          </a:solidFill>
                        </a:rPr>
                        <a:t>0~150 km/</a:t>
                      </a:r>
                      <a:r>
                        <a:rPr lang="en-US" altLang="zh-TW" sz="2000" dirty="0" err="1">
                          <a:solidFill>
                            <a:sysClr val="windowText" lastClr="000000"/>
                          </a:solidFill>
                        </a:rPr>
                        <a:t>hr</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712576"/>
                  </a:ext>
                </a:extLst>
              </a:tr>
              <a:tr h="370840">
                <a:tc>
                  <a:txBody>
                    <a:bodyPr/>
                    <a:lstStyle/>
                    <a:p>
                      <a:pPr algn="ctr">
                        <a:lnSpc>
                          <a:spcPct val="150000"/>
                        </a:lnSpc>
                      </a:pPr>
                      <a:r>
                        <a:rPr lang="zh-TW" altLang="en-US" sz="2000" dirty="0"/>
                        <a:t>車道維持</a:t>
                      </a:r>
                      <a:r>
                        <a:rPr lang="en-US" altLang="zh-TW" sz="2000" dirty="0"/>
                        <a:t>(LK)</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000" dirty="0">
                          <a:solidFill>
                            <a:sysClr val="windowText" lastClr="000000"/>
                          </a:solidFill>
                        </a:rPr>
                        <a:t>在條件允許下，雙手可離開方向盤</a:t>
                      </a:r>
                      <a:r>
                        <a:rPr lang="en-US" altLang="zh-TW" sz="2000" dirty="0">
                          <a:solidFill>
                            <a:sysClr val="windowText" lastClr="000000"/>
                          </a:solidFill>
                        </a:rPr>
                        <a:t>25</a:t>
                      </a:r>
                      <a:r>
                        <a:rPr lang="zh-TW" altLang="en-US" sz="2000" dirty="0">
                          <a:solidFill>
                            <a:sysClr val="windowText" lastClr="000000"/>
                          </a:solidFill>
                        </a:rPr>
                        <a:t>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000" dirty="0">
                          <a:solidFill>
                            <a:sysClr val="windowText" lastClr="000000"/>
                          </a:solidFill>
                        </a:rPr>
                        <a:t>允許雙手離開方向盤</a:t>
                      </a:r>
                      <a:r>
                        <a:rPr lang="en-US" altLang="zh-TW" sz="2000" dirty="0">
                          <a:solidFill>
                            <a:sysClr val="windowText" lastClr="000000"/>
                          </a:solidFill>
                        </a:rPr>
                        <a:t>15</a:t>
                      </a:r>
                      <a:r>
                        <a:rPr lang="zh-TW" altLang="en-US" sz="2000" dirty="0">
                          <a:solidFill>
                            <a:sysClr val="windowText" lastClr="000000"/>
                          </a:solidFill>
                        </a:rPr>
                        <a:t>秒，但最多</a:t>
                      </a:r>
                      <a:r>
                        <a:rPr lang="en-US" altLang="zh-TW" sz="2000" dirty="0">
                          <a:solidFill>
                            <a:sysClr val="windowText" lastClr="000000"/>
                          </a:solidFill>
                        </a:rPr>
                        <a:t>3</a:t>
                      </a:r>
                      <a:r>
                        <a:rPr lang="zh-TW" altLang="en-US" sz="2000" dirty="0">
                          <a:solidFill>
                            <a:sysClr val="windowText" lastClr="000000"/>
                          </a:solidFill>
                        </a:rPr>
                        <a:t>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304450"/>
                  </a:ext>
                </a:extLst>
              </a:tr>
              <a:tr h="370840">
                <a:tc>
                  <a:txBody>
                    <a:bodyPr/>
                    <a:lstStyle/>
                    <a:p>
                      <a:pPr algn="ctr">
                        <a:lnSpc>
                          <a:spcPct val="150000"/>
                        </a:lnSpc>
                      </a:pPr>
                      <a:r>
                        <a:rPr lang="zh-TW" altLang="en-US" sz="2000" dirty="0">
                          <a:solidFill>
                            <a:sysClr val="windowText" lastClr="000000"/>
                          </a:solidFill>
                        </a:rPr>
                        <a:t>條件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000" dirty="0">
                          <a:solidFill>
                            <a:sysClr val="windowText" lastClr="000000"/>
                          </a:solidFill>
                        </a:rPr>
                        <a:t>不論</a:t>
                      </a:r>
                      <a:r>
                        <a:rPr lang="en-US" altLang="zh-TW" sz="2000" dirty="0">
                          <a:solidFill>
                            <a:sysClr val="windowText" lastClr="000000"/>
                          </a:solidFill>
                        </a:rPr>
                        <a:t>ACC</a:t>
                      </a:r>
                      <a:r>
                        <a:rPr lang="zh-TW" altLang="en-US" sz="2000" dirty="0">
                          <a:solidFill>
                            <a:sysClr val="windowText" lastClr="000000"/>
                          </a:solidFill>
                        </a:rPr>
                        <a:t>是否啟用皆可使用</a:t>
                      </a:r>
                      <a:r>
                        <a:rPr lang="en-US" altLang="zh-TW" sz="2000" dirty="0">
                          <a:solidFill>
                            <a:sysClr val="windowText" lastClr="000000"/>
                          </a:solidFill>
                        </a:rPr>
                        <a:t>LK</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000" dirty="0">
                          <a:solidFill>
                            <a:sysClr val="windowText" lastClr="000000"/>
                          </a:solidFill>
                        </a:rPr>
                        <a:t>只有在</a:t>
                      </a:r>
                      <a:r>
                        <a:rPr lang="en-US" altLang="zh-TW" sz="2000" dirty="0">
                          <a:solidFill>
                            <a:sysClr val="windowText" lastClr="000000"/>
                          </a:solidFill>
                        </a:rPr>
                        <a:t>ACC</a:t>
                      </a:r>
                      <a:r>
                        <a:rPr lang="zh-TW" altLang="en-US" sz="2000" dirty="0">
                          <a:solidFill>
                            <a:sysClr val="windowText" lastClr="000000"/>
                          </a:solidFill>
                        </a:rPr>
                        <a:t>啟用時才能使用</a:t>
                      </a:r>
                      <a:r>
                        <a:rPr lang="en-US" altLang="zh-TW" sz="2000" dirty="0">
                          <a:solidFill>
                            <a:sysClr val="windowText" lastClr="000000"/>
                          </a:solidFill>
                        </a:rPr>
                        <a:t>LK</a:t>
                      </a:r>
                      <a:endParaRPr lang="zh-TW" altLang="en-US" sz="2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523639"/>
                  </a:ext>
                </a:extLst>
              </a:tr>
            </a:tbl>
          </a:graphicData>
        </a:graphic>
      </p:graphicFrame>
    </p:spTree>
    <p:extLst>
      <p:ext uri="{BB962C8B-B14F-4D97-AF65-F5344CB8AC3E}">
        <p14:creationId xmlns:p14="http://schemas.microsoft.com/office/powerpoint/2010/main" val="422803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E444EF-188A-4158-91E2-6D05917D6D5E}"/>
              </a:ext>
            </a:extLst>
          </p:cNvPr>
          <p:cNvSpPr/>
          <p:nvPr/>
        </p:nvSpPr>
        <p:spPr>
          <a:xfrm>
            <a:off x="197991" y="0"/>
            <a:ext cx="395133" cy="865461"/>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F8D287C2-BA09-4E7D-93D7-D3F52ED80F76}"/>
              </a:ext>
            </a:extLst>
          </p:cNvPr>
          <p:cNvSpPr txBox="1"/>
          <p:nvPr/>
        </p:nvSpPr>
        <p:spPr>
          <a:xfrm>
            <a:off x="593124" y="140342"/>
            <a:ext cx="1005403" cy="584775"/>
          </a:xfrm>
          <a:prstGeom prst="rect">
            <a:avLst/>
          </a:prstGeom>
          <a:noFill/>
        </p:spPr>
        <p:txBody>
          <a:bodyPr wrap="none" rtlCol="0">
            <a:spAutoFit/>
          </a:bodyPr>
          <a:lstStyle/>
          <a:p>
            <a:r>
              <a:rPr lang="zh-TW" altLang="en-US" sz="3200" b="1" dirty="0">
                <a:solidFill>
                  <a:srgbClr val="2E3032"/>
                </a:solidFill>
                <a:latin typeface="+mj-lt"/>
              </a:rPr>
              <a:t>方法</a:t>
            </a:r>
            <a:endParaRPr lang="en-US" altLang="zh-CN" sz="3200" b="1" dirty="0">
              <a:solidFill>
                <a:srgbClr val="2E3032"/>
              </a:solidFill>
              <a:latin typeface="+mj-lt"/>
            </a:endParaRPr>
          </a:p>
        </p:txBody>
      </p:sp>
      <p:pic>
        <p:nvPicPr>
          <p:cNvPr id="10" name="圖片 9">
            <a:extLst>
              <a:ext uri="{FF2B5EF4-FFF2-40B4-BE49-F238E27FC236}">
                <a16:creationId xmlns:a16="http://schemas.microsoft.com/office/drawing/2014/main" id="{8713A0E6-CDC8-EDCC-0966-875DAD245EF1}"/>
              </a:ext>
            </a:extLst>
          </p:cNvPr>
          <p:cNvPicPr>
            <a:picLocks noChangeAspect="1"/>
          </p:cNvPicPr>
          <p:nvPr/>
        </p:nvPicPr>
        <p:blipFill>
          <a:blip r:embed="rId3"/>
          <a:stretch>
            <a:fillRect/>
          </a:stretch>
        </p:blipFill>
        <p:spPr>
          <a:xfrm>
            <a:off x="1921252" y="140342"/>
            <a:ext cx="5846616" cy="4925184"/>
          </a:xfrm>
          <a:prstGeom prst="rect">
            <a:avLst/>
          </a:prstGeom>
        </p:spPr>
      </p:pic>
      <p:sp>
        <p:nvSpPr>
          <p:cNvPr id="12" name="文字方塊 11">
            <a:extLst>
              <a:ext uri="{FF2B5EF4-FFF2-40B4-BE49-F238E27FC236}">
                <a16:creationId xmlns:a16="http://schemas.microsoft.com/office/drawing/2014/main" id="{F09F3880-934D-D206-3FAA-509E3A78BDF2}"/>
              </a:ext>
            </a:extLst>
          </p:cNvPr>
          <p:cNvSpPr txBox="1"/>
          <p:nvPr/>
        </p:nvSpPr>
        <p:spPr>
          <a:xfrm>
            <a:off x="593124" y="638221"/>
            <a:ext cx="1107996" cy="461665"/>
          </a:xfrm>
          <a:prstGeom prst="rect">
            <a:avLst/>
          </a:prstGeom>
          <a:noFill/>
        </p:spPr>
        <p:txBody>
          <a:bodyPr wrap="none" rtlCol="0">
            <a:spAutoFit/>
          </a:bodyPr>
          <a:lstStyle/>
          <a:p>
            <a:r>
              <a:rPr lang="zh-TW" altLang="en-US" sz="2400" b="1" u="sng" dirty="0"/>
              <a:t>儀錶板</a:t>
            </a:r>
          </a:p>
        </p:txBody>
      </p:sp>
    </p:spTree>
    <p:extLst>
      <p:ext uri="{BB962C8B-B14F-4D97-AF65-F5344CB8AC3E}">
        <p14:creationId xmlns:p14="http://schemas.microsoft.com/office/powerpoint/2010/main" val="1176228350"/>
      </p:ext>
    </p:extLst>
  </p:cSld>
  <p:clrMapOvr>
    <a:masterClrMapping/>
  </p:clrMapOvr>
</p:sld>
</file>

<file path=ppt/theme/theme1.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英/中)微軟正黑體">
      <a:majorFont>
        <a:latin typeface="微軟正黑體"/>
        <a:ea typeface="微軟正黑體"/>
        <a:cs typeface=""/>
      </a:majorFont>
      <a:minorFont>
        <a:latin typeface="微軟正黑體"/>
        <a:ea typeface="微軟正黑體"/>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7050</TotalTime>
  <Words>2353</Words>
  <Application>Microsoft Office PowerPoint</Application>
  <PresentationFormat>如螢幕大小 (16:9)</PresentationFormat>
  <Paragraphs>219</Paragraphs>
  <Slides>23</Slides>
  <Notes>22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23</vt:i4>
      </vt:variant>
    </vt:vector>
  </HeadingPairs>
  <TitlesOfParts>
    <vt:vector size="31" baseType="lpstr">
      <vt:lpstr>NexusSerif</vt:lpstr>
      <vt:lpstr>华文细黑</vt:lpstr>
      <vt:lpstr>微軟正黑體</vt:lpstr>
      <vt:lpstr>Arial</vt:lpstr>
      <vt:lpstr>Calibri</vt:lpstr>
      <vt:lpstr>Calibri Light</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宋錦玉</cp:lastModifiedBy>
  <cp:revision>46</cp:revision>
  <dcterms:created xsi:type="dcterms:W3CDTF">2018-05-21T13:45:59Z</dcterms:created>
  <dcterms:modified xsi:type="dcterms:W3CDTF">2022-12-06T09:38:37Z</dcterms:modified>
</cp:coreProperties>
</file>